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73" r:id="rId6"/>
    <p:sldId id="260" r:id="rId7"/>
    <p:sldId id="261" r:id="rId8"/>
    <p:sldId id="272" r:id="rId9"/>
    <p:sldId id="262" r:id="rId10"/>
    <p:sldId id="263" r:id="rId11"/>
    <p:sldId id="274" r:id="rId12"/>
    <p:sldId id="264" r:id="rId13"/>
    <p:sldId id="265" r:id="rId14"/>
    <p:sldId id="275" r:id="rId15"/>
    <p:sldId id="266" r:id="rId16"/>
    <p:sldId id="267" r:id="rId17"/>
    <p:sldId id="276" r:id="rId18"/>
    <p:sldId id="268" r:id="rId19"/>
    <p:sldId id="269" r:id="rId20"/>
    <p:sldId id="277" r:id="rId21"/>
    <p:sldId id="270" r:id="rId22"/>
    <p:sldId id="271" r:id="rId23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10"/>
  </p:normalViewPr>
  <p:slideViewPr>
    <p:cSldViewPr snapToGrid="0" snapToObjects="1">
      <p:cViewPr varScale="1">
        <p:scale>
          <a:sx n="150" d="100"/>
          <a:sy n="150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3904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20130-5E34-F7FA-C92B-A39555C1F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8C4B01-A636-4597-7CA9-784774C0D1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0A7612-A7CD-D843-8F5F-4DC969DFCD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2ADE94-2276-0CBB-5DB0-A865F6E4A6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67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295ADC-A4E0-9465-CD91-EEDDFF372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EAF7AA-4C08-7FF6-53D8-817A2151A3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8AF81A-E03E-AEB3-26E7-0191C6946A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A3C987-E8DB-EFA3-7C13-71EE4BA58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9703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74483-4094-0350-C5D6-02992DC2B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3F1D31-1601-9A02-14AC-194134E2DF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CEE4FF-CF15-99D5-E0CC-C6652CA5F4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E26934-F7B6-F874-2380-547B7C3136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484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E65191-AF48-F083-54C7-0B67B6F66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A89C11-1AB2-8B2F-5D68-66FC765DE1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B68385-CD88-BCA3-4D23-8E75DFA8F1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4E984C-13CA-83EA-C52A-FF44FDE80D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4569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B6CD2-E026-6DAC-6BC2-09EF1B8DBA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9428C1-D15F-2760-6692-81FF4118F3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8B134B-D5F2-1E27-EF1B-7C75E5ECC3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6CDAE3-336A-E404-D243-3D757F2BC3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25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CBA76-4BF0-8C08-B114-DB32852D0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C9958D-EF14-E4E8-DDF4-D7858D2314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3FC1C3-BDA0-77C6-07E8-2406847C2C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9C669-FEF9-164D-19DE-9A3E29B664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1400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3152" cy="5143500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7498080" y="-731520"/>
            <a:ext cx="2286000" cy="2286000"/>
          </a:xfrm>
          <a:prstGeom prst="ellipse">
            <a:avLst/>
          </a:prstGeom>
          <a:solidFill>
            <a:srgbClr val="0077B6">
              <a:alpha val="25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Shape 2"/>
          <p:cNvSpPr/>
          <p:nvPr/>
        </p:nvSpPr>
        <p:spPr>
          <a:xfrm>
            <a:off x="8046720" y="182880"/>
            <a:ext cx="1645920" cy="1645920"/>
          </a:xfrm>
          <a:prstGeom prst="ellipse">
            <a:avLst/>
          </a:prstGeom>
          <a:solidFill>
            <a:srgbClr val="00B4D8">
              <a:alpha val="2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5" name="Shape 3"/>
          <p:cNvSpPr/>
          <p:nvPr/>
        </p:nvSpPr>
        <p:spPr>
          <a:xfrm>
            <a:off x="457200" y="640080"/>
            <a:ext cx="1280160" cy="320040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6" name="Text 4"/>
          <p:cNvSpPr/>
          <p:nvPr/>
        </p:nvSpPr>
        <p:spPr>
          <a:xfrm>
            <a:off x="457200" y="640080"/>
            <a:ext cx="12801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800" b="1" dirty="0">
                <a:solidFill>
                  <a:srgbClr val="0A1628"/>
                </a:solidFill>
              </a:rPr>
              <a:t>GA4 ANALYTICS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457200" y="109728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5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Behavior</a:t>
            </a:r>
            <a:endParaRPr lang="en-US" sz="5200" dirty="0"/>
          </a:p>
        </p:txBody>
      </p:sp>
      <p:sp>
        <p:nvSpPr>
          <p:cNvPr id="8" name="Text 6"/>
          <p:cNvSpPr/>
          <p:nvPr/>
        </p:nvSpPr>
        <p:spPr>
          <a:xfrm>
            <a:off x="457200" y="192024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52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Analysis</a:t>
            </a:r>
            <a:endParaRPr lang="en-US" sz="5200" dirty="0"/>
          </a:p>
        </p:txBody>
      </p:sp>
      <p:sp>
        <p:nvSpPr>
          <p:cNvPr id="9" name="Text 7"/>
          <p:cNvSpPr/>
          <p:nvPr/>
        </p:nvSpPr>
        <p:spPr>
          <a:xfrm>
            <a:off x="457200" y="2880360"/>
            <a:ext cx="6400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Google Merch Shop  ·  Jan 28 – Feb 24, 2026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457200" y="3474720"/>
            <a:ext cx="1920240" cy="118872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1" name="Text 9"/>
          <p:cNvSpPr/>
          <p:nvPr/>
        </p:nvSpPr>
        <p:spPr>
          <a:xfrm>
            <a:off x="457200" y="3520440"/>
            <a:ext cx="19202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49,943</a:t>
            </a:r>
            <a:endParaRPr lang="en-US" sz="2600" dirty="0"/>
          </a:p>
        </p:txBody>
      </p:sp>
      <p:sp>
        <p:nvSpPr>
          <p:cNvPr id="12" name="Text 10"/>
          <p:cNvSpPr/>
          <p:nvPr/>
        </p:nvSpPr>
        <p:spPr>
          <a:xfrm>
            <a:off x="457200" y="4114800"/>
            <a:ext cx="19202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Active Users</a:t>
            </a:r>
            <a:endParaRPr lang="en-US" sz="1000" dirty="0"/>
          </a:p>
        </p:txBody>
      </p:sp>
      <p:sp>
        <p:nvSpPr>
          <p:cNvPr id="13" name="Shape 11"/>
          <p:cNvSpPr/>
          <p:nvPr/>
        </p:nvSpPr>
        <p:spPr>
          <a:xfrm>
            <a:off x="2606040" y="3474720"/>
            <a:ext cx="1920240" cy="118872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4" name="Text 12"/>
          <p:cNvSpPr/>
          <p:nvPr/>
        </p:nvSpPr>
        <p:spPr>
          <a:xfrm>
            <a:off x="2606040" y="3520440"/>
            <a:ext cx="19202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</a:t>
            </a:r>
            <a:endParaRPr lang="en-US" sz="2600" dirty="0"/>
          </a:p>
        </p:txBody>
      </p:sp>
      <p:sp>
        <p:nvSpPr>
          <p:cNvPr id="15" name="Text 13"/>
          <p:cNvSpPr/>
          <p:nvPr/>
        </p:nvSpPr>
        <p:spPr>
          <a:xfrm>
            <a:off x="2606040" y="4114800"/>
            <a:ext cx="19202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Exploration Types</a:t>
            </a:r>
            <a:endParaRPr lang="en-US" sz="1000" dirty="0"/>
          </a:p>
        </p:txBody>
      </p:sp>
      <p:sp>
        <p:nvSpPr>
          <p:cNvPr id="16" name="Shape 14"/>
          <p:cNvSpPr/>
          <p:nvPr/>
        </p:nvSpPr>
        <p:spPr>
          <a:xfrm>
            <a:off x="4754880" y="3474720"/>
            <a:ext cx="1920240" cy="118872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7" name="Text 15"/>
          <p:cNvSpPr/>
          <p:nvPr/>
        </p:nvSpPr>
        <p:spPr>
          <a:xfrm>
            <a:off x="4754880" y="3520440"/>
            <a:ext cx="19202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28</a:t>
            </a:r>
            <a:endParaRPr lang="en-US" sz="2600" dirty="0"/>
          </a:p>
        </p:txBody>
      </p:sp>
      <p:sp>
        <p:nvSpPr>
          <p:cNvPr id="18" name="Text 16"/>
          <p:cNvSpPr/>
          <p:nvPr/>
        </p:nvSpPr>
        <p:spPr>
          <a:xfrm>
            <a:off x="4754880" y="4114800"/>
            <a:ext cx="19202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Days Analyzed</a:t>
            </a:r>
            <a:endParaRPr lang="en-US" sz="1000" dirty="0"/>
          </a:p>
        </p:txBody>
      </p:sp>
      <p:sp>
        <p:nvSpPr>
          <p:cNvPr id="19" name="Shape 17"/>
          <p:cNvSpPr/>
          <p:nvPr/>
        </p:nvSpPr>
        <p:spPr>
          <a:xfrm>
            <a:off x="6903720" y="3474720"/>
            <a:ext cx="1920240" cy="118872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20" name="Text 18"/>
          <p:cNvSpPr/>
          <p:nvPr/>
        </p:nvSpPr>
        <p:spPr>
          <a:xfrm>
            <a:off x="6903720" y="3520440"/>
            <a:ext cx="19202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17</a:t>
            </a:r>
            <a:endParaRPr lang="en-US" sz="2600" dirty="0"/>
          </a:p>
        </p:txBody>
      </p:sp>
      <p:sp>
        <p:nvSpPr>
          <p:cNvPr id="21" name="Text 19"/>
          <p:cNvSpPr/>
          <p:nvPr/>
        </p:nvSpPr>
        <p:spPr>
          <a:xfrm>
            <a:off x="6903720" y="4114800"/>
            <a:ext cx="19202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Purchases</a:t>
            </a:r>
            <a:endParaRPr lang="en-US" sz="1000" dirty="0"/>
          </a:p>
        </p:txBody>
      </p:sp>
      <p:sp>
        <p:nvSpPr>
          <p:cNvPr id="22" name="Shape 20"/>
          <p:cNvSpPr/>
          <p:nvPr/>
        </p:nvSpPr>
        <p:spPr>
          <a:xfrm>
            <a:off x="0" y="4937760"/>
            <a:ext cx="9144000" cy="205740"/>
          </a:xfrm>
          <a:prstGeom prst="rect">
            <a:avLst/>
          </a:prstGeom>
          <a:solidFill>
            <a:srgbClr val="0077B6">
              <a:alpha val="4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3" name="Text 21"/>
          <p:cNvSpPr/>
          <p:nvPr/>
        </p:nvSpPr>
        <p:spPr>
          <a:xfrm>
            <a:off x="0" y="4937760"/>
            <a:ext cx="9144000" cy="2057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endParaRPr lang="en-US" sz="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54864" cy="777240"/>
          </a:xfrm>
          <a:prstGeom prst="rect">
            <a:avLst/>
          </a:prstGeom>
          <a:solidFill>
            <a:srgbClr val="48CAE4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228600" y="0"/>
            <a:ext cx="822960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Path Exploration</a:t>
            </a:r>
            <a:endParaRPr lang="en-US" sz="2000" dirty="0"/>
          </a:p>
        </p:txBody>
      </p:sp>
      <p:sp>
        <p:nvSpPr>
          <p:cNvPr id="5" name="Shape 3"/>
          <p:cNvSpPr/>
          <p:nvPr/>
        </p:nvSpPr>
        <p:spPr>
          <a:xfrm>
            <a:off x="365760" y="1828800"/>
            <a:ext cx="2011680" cy="685800"/>
          </a:xfrm>
          <a:prstGeom prst="rect">
            <a:avLst/>
          </a:prstGeom>
          <a:solidFill>
            <a:srgbClr val="00B4D8">
              <a:alpha val="80000"/>
            </a:srgbClr>
          </a:solidFill>
          <a:ln w="12700">
            <a:solidFill>
              <a:srgbClr val="00B4D8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6" name="Text 4"/>
          <p:cNvSpPr/>
          <p:nvPr/>
        </p:nvSpPr>
        <p:spPr>
          <a:xfrm>
            <a:off x="365760" y="1828800"/>
            <a:ext cx="2011680" cy="347472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session_start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365760" y="2157984"/>
            <a:ext cx="201168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62,517</a:t>
            </a:r>
            <a:endParaRPr lang="en-US" sz="1000" dirty="0"/>
          </a:p>
        </p:txBody>
      </p:sp>
      <p:sp>
        <p:nvSpPr>
          <p:cNvPr id="8" name="Shape 6"/>
          <p:cNvSpPr/>
          <p:nvPr/>
        </p:nvSpPr>
        <p:spPr>
          <a:xfrm>
            <a:off x="3200400" y="1188720"/>
            <a:ext cx="1828800" cy="685800"/>
          </a:xfrm>
          <a:prstGeom prst="rect">
            <a:avLst/>
          </a:prstGeom>
          <a:solidFill>
            <a:srgbClr val="0077B6">
              <a:alpha val="80000"/>
            </a:srgbClr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9" name="Text 7"/>
          <p:cNvSpPr/>
          <p:nvPr/>
        </p:nvSpPr>
        <p:spPr>
          <a:xfrm>
            <a:off x="3200400" y="1188720"/>
            <a:ext cx="1828800" cy="347472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page_view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3200400" y="1517904"/>
            <a:ext cx="18288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51,366</a:t>
            </a:r>
            <a:endParaRPr lang="en-US" sz="1000" dirty="0"/>
          </a:p>
          <a:p>
            <a:pPr marL="0" indent="0" algn="ctr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(82%)</a:t>
            </a:r>
            <a:endParaRPr lang="en-US" sz="1000" dirty="0"/>
          </a:p>
        </p:txBody>
      </p:sp>
      <p:sp>
        <p:nvSpPr>
          <p:cNvPr id="11" name="Shape 9"/>
          <p:cNvSpPr/>
          <p:nvPr/>
        </p:nvSpPr>
        <p:spPr>
          <a:xfrm>
            <a:off x="3200400" y="2743200"/>
            <a:ext cx="1828800" cy="685800"/>
          </a:xfrm>
          <a:prstGeom prst="rect">
            <a:avLst/>
          </a:prstGeom>
          <a:solidFill>
            <a:srgbClr val="7BA7C4">
              <a:alpha val="80000"/>
            </a:srgbClr>
          </a:solidFill>
          <a:ln w="12700">
            <a:solidFill>
              <a:srgbClr val="7BA7C4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2" name="Text 10"/>
          <p:cNvSpPr/>
          <p:nvPr/>
        </p:nvSpPr>
        <p:spPr>
          <a:xfrm>
            <a:off x="3200400" y="2743200"/>
            <a:ext cx="1828800" cy="347472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+19 Other</a:t>
            </a:r>
            <a:endParaRPr lang="en-US" sz="900" dirty="0"/>
          </a:p>
          <a:p>
            <a:pPr marL="0" indent="0" algn="ctr">
              <a:buNone/>
            </a:pPr>
            <a:r>
              <a:rPr lang="en-US" sz="9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Events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3200400" y="3072384"/>
            <a:ext cx="18288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8,951</a:t>
            </a:r>
            <a:endParaRPr lang="en-US" sz="1000" dirty="0"/>
          </a:p>
        </p:txBody>
      </p:sp>
      <p:sp>
        <p:nvSpPr>
          <p:cNvPr id="14" name="Shape 12"/>
          <p:cNvSpPr/>
          <p:nvPr/>
        </p:nvSpPr>
        <p:spPr>
          <a:xfrm>
            <a:off x="5943600" y="914400"/>
            <a:ext cx="1645920" cy="685800"/>
          </a:xfrm>
          <a:prstGeom prst="rect">
            <a:avLst/>
          </a:prstGeom>
          <a:solidFill>
            <a:srgbClr val="48CAE4">
              <a:alpha val="80000"/>
            </a:srgbClr>
          </a:solidFill>
          <a:ln w="12700">
            <a:solidFill>
              <a:srgbClr val="48CAE4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5" name="Text 13"/>
          <p:cNvSpPr/>
          <p:nvPr/>
        </p:nvSpPr>
        <p:spPr>
          <a:xfrm>
            <a:off x="5943600" y="914400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session_start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5943600" y="1243584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552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5943600" y="1828800"/>
            <a:ext cx="1645920" cy="685800"/>
          </a:xfrm>
          <a:prstGeom prst="rect">
            <a:avLst/>
          </a:prstGeom>
          <a:solidFill>
            <a:srgbClr val="FFD166">
              <a:alpha val="80000"/>
            </a:srgbClr>
          </a:solidFill>
          <a:ln w="12700">
            <a:solidFill>
              <a:srgbClr val="FFD16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8" name="Text 16"/>
          <p:cNvSpPr/>
          <p:nvPr/>
        </p:nvSpPr>
        <p:spPr>
          <a:xfrm>
            <a:off x="5943600" y="1828800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first_visit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5943600" y="2157984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104</a:t>
            </a:r>
            <a:endParaRPr lang="en-US" sz="1000" dirty="0"/>
          </a:p>
        </p:txBody>
      </p:sp>
      <p:sp>
        <p:nvSpPr>
          <p:cNvPr id="20" name="Shape 18"/>
          <p:cNvSpPr/>
          <p:nvPr/>
        </p:nvSpPr>
        <p:spPr>
          <a:xfrm>
            <a:off x="5943600" y="2834640"/>
            <a:ext cx="1645920" cy="685800"/>
          </a:xfrm>
          <a:prstGeom prst="rect">
            <a:avLst/>
          </a:prstGeom>
          <a:solidFill>
            <a:srgbClr val="7BA7C4">
              <a:alpha val="80000"/>
            </a:srgbClr>
          </a:solidFill>
          <a:ln w="12700">
            <a:solidFill>
              <a:srgbClr val="7BA7C4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21" name="Text 19"/>
          <p:cNvSpPr/>
          <p:nvPr/>
        </p:nvSpPr>
        <p:spPr>
          <a:xfrm>
            <a:off x="5943600" y="2834640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+17 More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5943600" y="3163824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38,599</a:t>
            </a:r>
            <a:endParaRPr lang="en-US" sz="1000" dirty="0"/>
          </a:p>
        </p:txBody>
      </p:sp>
      <p:sp>
        <p:nvSpPr>
          <p:cNvPr id="23" name="Shape 21"/>
          <p:cNvSpPr/>
          <p:nvPr/>
        </p:nvSpPr>
        <p:spPr>
          <a:xfrm>
            <a:off x="2377440" y="2176272"/>
            <a:ext cx="822960" cy="0"/>
          </a:xfrm>
          <a:prstGeom prst="line">
            <a:avLst/>
          </a:prstGeom>
          <a:noFill/>
          <a:ln w="19050">
            <a:solidFill>
              <a:srgbClr val="7BA7C4"/>
            </a:solidFill>
            <a:prstDash val="dash"/>
          </a:ln>
        </p:spPr>
        <p:txBody>
          <a:bodyPr/>
          <a:lstStyle/>
          <a:p>
            <a:endParaRPr lang="en-PK"/>
          </a:p>
        </p:txBody>
      </p:sp>
      <p:sp>
        <p:nvSpPr>
          <p:cNvPr id="24" name="Shape 22"/>
          <p:cNvSpPr/>
          <p:nvPr/>
        </p:nvSpPr>
        <p:spPr>
          <a:xfrm>
            <a:off x="2377440" y="2176272"/>
            <a:ext cx="822960" cy="914400"/>
          </a:xfrm>
          <a:prstGeom prst="line">
            <a:avLst/>
          </a:prstGeom>
          <a:noFill/>
          <a:ln w="19050">
            <a:solidFill>
              <a:srgbClr val="7BA7C4"/>
            </a:solidFill>
            <a:prstDash val="dash"/>
          </a:ln>
        </p:spPr>
        <p:txBody>
          <a:bodyPr/>
          <a:lstStyle/>
          <a:p>
            <a:endParaRPr lang="en-PK"/>
          </a:p>
        </p:txBody>
      </p:sp>
      <p:sp>
        <p:nvSpPr>
          <p:cNvPr id="25" name="Shape 23"/>
          <p:cNvSpPr/>
          <p:nvPr/>
        </p:nvSpPr>
        <p:spPr>
          <a:xfrm>
            <a:off x="5029200" y="1508760"/>
            <a:ext cx="914400" cy="0"/>
          </a:xfrm>
          <a:prstGeom prst="line">
            <a:avLst/>
          </a:prstGeom>
          <a:noFill/>
          <a:ln w="12700">
            <a:solidFill>
              <a:srgbClr val="7BA7C4"/>
            </a:solidFill>
            <a:prstDash val="dash"/>
          </a:ln>
        </p:spPr>
        <p:txBody>
          <a:bodyPr/>
          <a:lstStyle/>
          <a:p>
            <a:endParaRPr lang="en-PK"/>
          </a:p>
        </p:txBody>
      </p:sp>
      <p:sp>
        <p:nvSpPr>
          <p:cNvPr id="26" name="Shape 24"/>
          <p:cNvSpPr/>
          <p:nvPr/>
        </p:nvSpPr>
        <p:spPr>
          <a:xfrm>
            <a:off x="5029200" y="1508760"/>
            <a:ext cx="914400" cy="667512"/>
          </a:xfrm>
          <a:prstGeom prst="line">
            <a:avLst/>
          </a:prstGeom>
          <a:noFill/>
          <a:ln w="12700">
            <a:solidFill>
              <a:srgbClr val="7BA7C4"/>
            </a:solidFill>
            <a:prstDash val="dash"/>
          </a:ln>
        </p:spPr>
        <p:txBody>
          <a:bodyPr/>
          <a:lstStyle/>
          <a:p>
            <a:endParaRPr lang="en-PK"/>
          </a:p>
        </p:txBody>
      </p:sp>
      <p:sp>
        <p:nvSpPr>
          <p:cNvPr id="27" name="Shape 25"/>
          <p:cNvSpPr/>
          <p:nvPr/>
        </p:nvSpPr>
        <p:spPr>
          <a:xfrm>
            <a:off x="5029200" y="1508760"/>
            <a:ext cx="914400" cy="1673352"/>
          </a:xfrm>
          <a:prstGeom prst="line">
            <a:avLst/>
          </a:prstGeom>
          <a:noFill/>
          <a:ln w="12700">
            <a:solidFill>
              <a:srgbClr val="7BA7C4"/>
            </a:solidFill>
            <a:prstDash val="dash"/>
          </a:ln>
        </p:spPr>
        <p:txBody>
          <a:bodyPr/>
          <a:lstStyle/>
          <a:p>
            <a:endParaRPr lang="en-PK"/>
          </a:p>
        </p:txBody>
      </p:sp>
      <p:sp>
        <p:nvSpPr>
          <p:cNvPr id="28" name="Text 26"/>
          <p:cNvSpPr/>
          <p:nvPr/>
        </p:nvSpPr>
        <p:spPr>
          <a:xfrm>
            <a:off x="365760" y="1554480"/>
            <a:ext cx="20116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kern="0" spc="2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START</a:t>
            </a:r>
            <a:endParaRPr lang="en-US" sz="800" dirty="0"/>
          </a:p>
        </p:txBody>
      </p:sp>
      <p:sp>
        <p:nvSpPr>
          <p:cNvPr id="29" name="Text 27"/>
          <p:cNvSpPr/>
          <p:nvPr/>
        </p:nvSpPr>
        <p:spPr>
          <a:xfrm>
            <a:off x="3200400" y="914400"/>
            <a:ext cx="1828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kern="0" spc="2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STEP +1</a:t>
            </a:r>
            <a:endParaRPr lang="en-US" sz="800" dirty="0"/>
          </a:p>
        </p:txBody>
      </p:sp>
      <p:sp>
        <p:nvSpPr>
          <p:cNvPr id="30" name="Text 28"/>
          <p:cNvSpPr/>
          <p:nvPr/>
        </p:nvSpPr>
        <p:spPr>
          <a:xfrm>
            <a:off x="5943600" y="640080"/>
            <a:ext cx="1645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kern="0" spc="2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STEP +2</a:t>
            </a:r>
            <a:endParaRPr lang="en-US" sz="800" dirty="0"/>
          </a:p>
        </p:txBody>
      </p:sp>
      <p:sp>
        <p:nvSpPr>
          <p:cNvPr id="31" name="Shape 29"/>
          <p:cNvSpPr/>
          <p:nvPr/>
        </p:nvSpPr>
        <p:spPr>
          <a:xfrm>
            <a:off x="365760" y="3886200"/>
            <a:ext cx="3931920" cy="685800"/>
          </a:xfrm>
          <a:prstGeom prst="rect">
            <a:avLst/>
          </a:prstGeom>
          <a:solidFill>
            <a:srgbClr val="112240"/>
          </a:solidFill>
          <a:ln w="12700">
            <a:solidFill>
              <a:srgbClr val="48CAE4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32" name="Text 30"/>
          <p:cNvSpPr/>
          <p:nvPr/>
        </p:nvSpPr>
        <p:spPr>
          <a:xfrm>
            <a:off x="457200" y="3931920"/>
            <a:ext cx="3749040" cy="594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82% of sessions flow to a page_view — strong initial engagement</a:t>
            </a:r>
            <a:endParaRPr lang="en-US" sz="1000" dirty="0"/>
          </a:p>
        </p:txBody>
      </p:sp>
      <p:sp>
        <p:nvSpPr>
          <p:cNvPr id="33" name="Shape 31"/>
          <p:cNvSpPr/>
          <p:nvPr/>
        </p:nvSpPr>
        <p:spPr>
          <a:xfrm>
            <a:off x="4572000" y="3886200"/>
            <a:ext cx="4297680" cy="685800"/>
          </a:xfrm>
          <a:prstGeom prst="rect">
            <a:avLst/>
          </a:prstGeom>
          <a:solidFill>
            <a:srgbClr val="112240"/>
          </a:solidFill>
          <a:ln w="12700">
            <a:solidFill>
              <a:srgbClr val="FF8C42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34" name="Text 32"/>
          <p:cNvSpPr/>
          <p:nvPr/>
        </p:nvSpPr>
        <p:spPr>
          <a:xfrm>
            <a:off x="4663440" y="3931920"/>
            <a:ext cx="4114800" cy="594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38,599 users take fragmented paths — highly scattered journeys after landing</a:t>
            </a:r>
            <a:endParaRPr lang="en-US" sz="1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25AC90-2B41-A2B0-4D15-12F40D515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>
            <a:extLst>
              <a:ext uri="{FF2B5EF4-FFF2-40B4-BE49-F238E27FC236}">
                <a16:creationId xmlns:a16="http://schemas.microsoft.com/office/drawing/2014/main" id="{FDE795DF-F96B-4BEB-2E32-80BB8843243F}"/>
              </a:ext>
            </a:extLst>
          </p:cNvPr>
          <p:cNvSpPr/>
          <p:nvPr/>
        </p:nvSpPr>
        <p:spPr>
          <a:xfrm>
            <a:off x="1463040" y="2011680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3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C34CA9-8636-ECEB-0655-CF058564B796}"/>
              </a:ext>
            </a:extLst>
          </p:cNvPr>
          <p:cNvSpPr txBox="1"/>
          <p:nvPr/>
        </p:nvSpPr>
        <p:spPr>
          <a:xfrm>
            <a:off x="1312334" y="712960"/>
            <a:ext cx="6858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Path Exploration— Key Findings &amp; Recommendations</a:t>
            </a:r>
          </a:p>
          <a:p>
            <a:endParaRPr lang="en-GB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Target </a:t>
            </a:r>
            <a:r>
              <a:rPr lang="en-GB" b="1" dirty="0" err="1">
                <a:solidFill>
                  <a:schemeClr val="bg1"/>
                </a:solidFill>
              </a:rPr>
              <a:t>top_spenders</a:t>
            </a:r>
            <a:r>
              <a:rPr lang="en-GB" b="1" dirty="0">
                <a:solidFill>
                  <a:schemeClr val="bg1"/>
                </a:solidFill>
              </a:rPr>
              <a:t> (1,802) with personalized campaigns:</a:t>
            </a:r>
            <a:r>
              <a:rPr lang="en-GB" dirty="0">
                <a:solidFill>
                  <a:schemeClr val="bg1"/>
                </a:solidFill>
              </a:rPr>
              <a:t> They are your highest value audience.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Fix promotions:</a:t>
            </a:r>
            <a:r>
              <a:rPr lang="en-GB" dirty="0">
                <a:solidFill>
                  <a:schemeClr val="bg1"/>
                </a:solidFill>
              </a:rPr>
              <a:t> 8,389 users see them but aren't converting, promotion messaging needs to be stronger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 Add product links inside item lists: </a:t>
            </a:r>
            <a:r>
              <a:rPr lang="en-GB" dirty="0">
                <a:solidFill>
                  <a:schemeClr val="bg1"/>
                </a:solidFill>
              </a:rPr>
              <a:t>users browse lists but aren't clicking into individual products</a:t>
            </a:r>
          </a:p>
        </p:txBody>
      </p:sp>
    </p:spTree>
    <p:extLst>
      <p:ext uri="{BB962C8B-B14F-4D97-AF65-F5344CB8AC3E}">
        <p14:creationId xmlns:p14="http://schemas.microsoft.com/office/powerpoint/2010/main" val="874639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8C42">
              <a:alpha val="12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65193"/>
            <a:ext cx="9144000" cy="128016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99908" y="0"/>
            <a:ext cx="109728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6000" b="1" dirty="0">
                <a:solidFill>
                  <a:srgbClr val="FF8C42">
                    <a:alpha val="70000"/>
                  </a:srgb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04</a:t>
            </a:r>
            <a:endParaRPr lang="en-US" sz="6000" dirty="0"/>
          </a:p>
        </p:txBody>
      </p:sp>
      <p:sp>
        <p:nvSpPr>
          <p:cNvPr id="5" name="Text 3"/>
          <p:cNvSpPr/>
          <p:nvPr/>
        </p:nvSpPr>
        <p:spPr>
          <a:xfrm>
            <a:off x="955040" y="205740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Segment Overlap</a:t>
            </a:r>
            <a:endParaRPr lang="en-US" sz="3000" dirty="0"/>
          </a:p>
        </p:txBody>
      </p:sp>
      <p:sp>
        <p:nvSpPr>
          <p:cNvPr id="6" name="Text 4"/>
          <p:cNvSpPr/>
          <p:nvPr/>
        </p:nvSpPr>
        <p:spPr>
          <a:xfrm>
            <a:off x="955040" y="728133"/>
            <a:ext cx="6858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Audience Intersection — Paid vs Mobile vs Direct Traffic</a:t>
            </a:r>
            <a:endParaRPr lang="en-US" sz="1300" dirty="0"/>
          </a:p>
        </p:txBody>
      </p:sp>
      <p:pic>
        <p:nvPicPr>
          <p:cNvPr id="8" name="Picture 7" descr="A screenshot of a graph&#10;&#10;Description automatically generated">
            <a:extLst>
              <a:ext uri="{FF2B5EF4-FFF2-40B4-BE49-F238E27FC236}">
                <a16:creationId xmlns:a16="http://schemas.microsoft.com/office/drawing/2014/main" id="{554E01C2-63E4-C22E-6430-3D9C098DB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1137" y="1386669"/>
            <a:ext cx="5665806" cy="37155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54864" cy="777240"/>
          </a:xfrm>
          <a:prstGeom prst="rect">
            <a:avLst/>
          </a:prstGeom>
          <a:solidFill>
            <a:srgbClr val="FF8C42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228600" y="0"/>
            <a:ext cx="822960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Segment Overlap</a:t>
            </a:r>
            <a:endParaRPr lang="en-US" sz="2000" dirty="0"/>
          </a:p>
        </p:txBody>
      </p:sp>
      <p:sp>
        <p:nvSpPr>
          <p:cNvPr id="5" name="Shape 3"/>
          <p:cNvSpPr/>
          <p:nvPr/>
        </p:nvSpPr>
        <p:spPr>
          <a:xfrm>
            <a:off x="457200" y="1005840"/>
            <a:ext cx="3474720" cy="2926080"/>
          </a:xfrm>
          <a:prstGeom prst="ellipse">
            <a:avLst/>
          </a:prstGeom>
          <a:solidFill>
            <a:srgbClr val="006994">
              <a:alpha val="45000"/>
            </a:srgbClr>
          </a:solidFill>
          <a:ln w="12700">
            <a:solidFill>
              <a:srgbClr val="00B4D8"/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6" name="Shape 4"/>
          <p:cNvSpPr/>
          <p:nvPr/>
        </p:nvSpPr>
        <p:spPr>
          <a:xfrm>
            <a:off x="1645920" y="1463040"/>
            <a:ext cx="2743200" cy="2286000"/>
          </a:xfrm>
          <a:prstGeom prst="ellipse">
            <a:avLst/>
          </a:prstGeom>
          <a:solidFill>
            <a:srgbClr val="7B2D8B">
              <a:alpha val="45000"/>
            </a:srgbClr>
          </a:solidFill>
          <a:ln w="12700">
            <a:solidFill>
              <a:srgbClr val="D084E0"/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7" name="Shape 5"/>
          <p:cNvSpPr/>
          <p:nvPr/>
        </p:nvSpPr>
        <p:spPr>
          <a:xfrm>
            <a:off x="2560320" y="1188720"/>
            <a:ext cx="1828800" cy="1828800"/>
          </a:xfrm>
          <a:prstGeom prst="ellipse">
            <a:avLst/>
          </a:prstGeom>
          <a:solidFill>
            <a:srgbClr val="CC4E00">
              <a:alpha val="45000"/>
            </a:srgbClr>
          </a:solidFill>
          <a:ln w="12700">
            <a:solidFill>
              <a:srgbClr val="FF8C42"/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8" name="Text 6"/>
          <p:cNvSpPr/>
          <p:nvPr/>
        </p:nvSpPr>
        <p:spPr>
          <a:xfrm>
            <a:off x="548640" y="1371600"/>
            <a:ext cx="1371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Direct</a:t>
            </a:r>
            <a:endParaRPr lang="en-US" sz="1100" dirty="0"/>
          </a:p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Traffic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548640" y="1920240"/>
            <a:ext cx="1371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26,647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1645920" y="3657600"/>
            <a:ext cx="128016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Mobile</a:t>
            </a:r>
            <a:endParaRPr lang="en-US" sz="1100" dirty="0"/>
          </a:p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Traffic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1645920" y="3383280"/>
            <a:ext cx="12801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D084E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20,420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3200400" y="1371600"/>
            <a:ext cx="914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Paid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3200400" y="1664208"/>
            <a:ext cx="914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FF8C4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4,658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1920240" y="2286000"/>
            <a:ext cx="11887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95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13,130</a:t>
            </a:r>
            <a:endParaRPr lang="en-US" sz="950" dirty="0"/>
          </a:p>
          <a:p>
            <a:pPr marL="0" indent="0" algn="ctr">
              <a:buNone/>
            </a:pPr>
            <a:r>
              <a:rPr lang="en-US" sz="95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overlap</a:t>
            </a:r>
            <a:endParaRPr lang="en-US" sz="950" dirty="0"/>
          </a:p>
        </p:txBody>
      </p:sp>
      <p:graphicFrame>
        <p:nvGraphicFramePr>
          <p:cNvPr id="15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5029200" y="960120"/>
          <a:ext cx="3840480" cy="2487168"/>
        </p:xfrm>
        <a:graphic>
          <a:graphicData uri="http://schemas.openxmlformats.org/drawingml/2006/table">
            <a:tbl>
              <a:tblPr/>
              <a:tblGrid>
                <a:gridCol w="1920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089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b="1" dirty="0">
                          <a:solidFill>
                            <a:srgbClr val="0A1628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Segment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00B4D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b="1" dirty="0">
                          <a:solidFill>
                            <a:srgbClr val="0A1628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Users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00B4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89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Direct Traffic (total)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26,647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89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Mobile Traffic (total)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20,420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89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Direct + Mobile overlap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13,130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89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Mobile ONLY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5,879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089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Paid Traffic (total)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4,658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089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Paid + Mobile overlap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1,793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089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Paid ONLY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5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2,874</a:t>
                      </a:r>
                      <a:endParaRPr lang="en-US" sz="95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6" name="Shape 13"/>
          <p:cNvSpPr/>
          <p:nvPr/>
        </p:nvSpPr>
        <p:spPr>
          <a:xfrm>
            <a:off x="5029200" y="3657600"/>
            <a:ext cx="3840480" cy="594360"/>
          </a:xfrm>
          <a:prstGeom prst="rect">
            <a:avLst/>
          </a:prstGeom>
          <a:solidFill>
            <a:srgbClr val="112240"/>
          </a:solidFill>
          <a:ln w="12700">
            <a:solidFill>
              <a:srgbClr val="00B4D8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7" name="Text 14"/>
          <p:cNvSpPr/>
          <p:nvPr/>
        </p:nvSpPr>
        <p:spPr>
          <a:xfrm>
            <a:off x="5120640" y="3675888"/>
            <a:ext cx="3657600" cy="5577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64% of mobile users arrive directly — strong brand awareness on mobile</a:t>
            </a:r>
            <a:endParaRPr lang="en-US" sz="950" dirty="0"/>
          </a:p>
        </p:txBody>
      </p:sp>
      <p:sp>
        <p:nvSpPr>
          <p:cNvPr id="18" name="Shape 15"/>
          <p:cNvSpPr/>
          <p:nvPr/>
        </p:nvSpPr>
        <p:spPr>
          <a:xfrm>
            <a:off x="5029200" y="4343400"/>
            <a:ext cx="3840480" cy="594360"/>
          </a:xfrm>
          <a:prstGeom prst="rect">
            <a:avLst/>
          </a:prstGeom>
          <a:solidFill>
            <a:srgbClr val="112240"/>
          </a:solidFill>
          <a:ln w="12700">
            <a:solidFill>
              <a:srgbClr val="FF8C42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9" name="Text 16"/>
          <p:cNvSpPr/>
          <p:nvPr/>
        </p:nvSpPr>
        <p:spPr>
          <a:xfrm>
            <a:off x="5120640" y="4361688"/>
            <a:ext cx="3657600" cy="5577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38% of paid traffic is mobile — paid landing pages must be mobile-optimized</a:t>
            </a:r>
            <a:endParaRPr lang="en-US" sz="9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97E6DE-7FA3-30A5-1AEC-91E743E40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>
            <a:extLst>
              <a:ext uri="{FF2B5EF4-FFF2-40B4-BE49-F238E27FC236}">
                <a16:creationId xmlns:a16="http://schemas.microsoft.com/office/drawing/2014/main" id="{7AC1443D-AFEC-9E76-9652-95B4F9636464}"/>
              </a:ext>
            </a:extLst>
          </p:cNvPr>
          <p:cNvSpPr/>
          <p:nvPr/>
        </p:nvSpPr>
        <p:spPr>
          <a:xfrm>
            <a:off x="1463040" y="2011680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3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E90B90-4F38-0463-145D-BE36A83F61A8}"/>
              </a:ext>
            </a:extLst>
          </p:cNvPr>
          <p:cNvSpPr txBox="1"/>
          <p:nvPr/>
        </p:nvSpPr>
        <p:spPr>
          <a:xfrm>
            <a:off x="1312334" y="712960"/>
            <a:ext cx="6858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Segment Overlap— Key Findings &amp; Recommendations</a:t>
            </a:r>
          </a:p>
          <a:p>
            <a:endParaRPr lang="en-GB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Target </a:t>
            </a:r>
            <a:r>
              <a:rPr lang="en-GB" b="1" dirty="0" err="1">
                <a:solidFill>
                  <a:schemeClr val="bg1"/>
                </a:solidFill>
              </a:rPr>
              <a:t>top_spenders</a:t>
            </a:r>
            <a:r>
              <a:rPr lang="en-GB" b="1" dirty="0">
                <a:solidFill>
                  <a:schemeClr val="bg1"/>
                </a:solidFill>
              </a:rPr>
              <a:t> (1,802) with personalized campaigns:</a:t>
            </a:r>
            <a:r>
              <a:rPr lang="en-GB" dirty="0">
                <a:solidFill>
                  <a:schemeClr val="bg1"/>
                </a:solidFill>
              </a:rPr>
              <a:t> They are your highest value audience.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Fix promotions:</a:t>
            </a:r>
            <a:r>
              <a:rPr lang="en-GB" dirty="0">
                <a:solidFill>
                  <a:schemeClr val="bg1"/>
                </a:solidFill>
              </a:rPr>
              <a:t> 8,389 users see them but aren't converting, promotion messaging needs to be stronger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 Add product links inside item lists: </a:t>
            </a:r>
            <a:r>
              <a:rPr lang="en-GB" dirty="0">
                <a:solidFill>
                  <a:schemeClr val="bg1"/>
                </a:solidFill>
              </a:rPr>
              <a:t>users browse lists but aren't clicking into individual products</a:t>
            </a:r>
          </a:p>
        </p:txBody>
      </p:sp>
    </p:spTree>
    <p:extLst>
      <p:ext uri="{BB962C8B-B14F-4D97-AF65-F5344CB8AC3E}">
        <p14:creationId xmlns:p14="http://schemas.microsoft.com/office/powerpoint/2010/main" val="851328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D166">
              <a:alpha val="12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9144000" cy="128016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84667" y="-2540"/>
            <a:ext cx="109728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6000" b="1" dirty="0">
                <a:solidFill>
                  <a:srgbClr val="FFD166">
                    <a:alpha val="70000"/>
                  </a:srgb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05</a:t>
            </a:r>
            <a:endParaRPr lang="en-US" sz="6000" dirty="0"/>
          </a:p>
        </p:txBody>
      </p:sp>
      <p:sp>
        <p:nvSpPr>
          <p:cNvPr id="5" name="Text 3"/>
          <p:cNvSpPr/>
          <p:nvPr/>
        </p:nvSpPr>
        <p:spPr>
          <a:xfrm>
            <a:off x="887306" y="123613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Cohort Analysis</a:t>
            </a:r>
            <a:endParaRPr lang="en-US" sz="3000" dirty="0"/>
          </a:p>
        </p:txBody>
      </p:sp>
      <p:sp>
        <p:nvSpPr>
          <p:cNvPr id="6" name="Text 4"/>
          <p:cNvSpPr/>
          <p:nvPr/>
        </p:nvSpPr>
        <p:spPr>
          <a:xfrm>
            <a:off x="887306" y="546100"/>
            <a:ext cx="6858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Retention — Do Users Come Back After Their First Visit?</a:t>
            </a:r>
            <a:endParaRPr lang="en-US" sz="1300" dirty="0"/>
          </a:p>
        </p:txBody>
      </p:sp>
      <p:pic>
        <p:nvPicPr>
          <p:cNvPr id="8" name="Picture 7" descr="A screenshot of a social media report&#10;&#10;Description automatically generated">
            <a:extLst>
              <a:ext uri="{FF2B5EF4-FFF2-40B4-BE49-F238E27FC236}">
                <a16:creationId xmlns:a16="http://schemas.microsoft.com/office/drawing/2014/main" id="{CE26B892-2CEB-50BC-DE4B-97F07D8D7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1403773"/>
            <a:ext cx="6036733" cy="321615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54864" cy="777240"/>
          </a:xfrm>
          <a:prstGeom prst="rect">
            <a:avLst/>
          </a:prstGeom>
          <a:solidFill>
            <a:srgbClr val="FFD166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228600" y="0"/>
            <a:ext cx="822960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Cohort Analysis</a:t>
            </a:r>
            <a:endParaRPr lang="en-US" sz="2000" dirty="0"/>
          </a:p>
        </p:txBody>
      </p:sp>
      <p:sp>
        <p:nvSpPr>
          <p:cNvPr id="5" name="Shape 3"/>
          <p:cNvSpPr/>
          <p:nvPr/>
        </p:nvSpPr>
        <p:spPr>
          <a:xfrm>
            <a:off x="365760" y="914400"/>
            <a:ext cx="2560320" cy="1828800"/>
          </a:xfrm>
          <a:prstGeom prst="rect">
            <a:avLst/>
          </a:prstGeom>
          <a:solidFill>
            <a:srgbClr val="112240"/>
          </a:solidFill>
          <a:ln w="12700">
            <a:solidFill>
              <a:srgbClr val="FF5C5C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6" name="Text 4"/>
          <p:cNvSpPr/>
          <p:nvPr/>
        </p:nvSpPr>
        <p:spPr>
          <a:xfrm>
            <a:off x="365760" y="1005840"/>
            <a:ext cx="256032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4400" b="1" dirty="0">
                <a:solidFill>
                  <a:srgbClr val="FF5C5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97.2%</a:t>
            </a:r>
            <a:endParaRPr lang="en-US" sz="4400" dirty="0"/>
          </a:p>
        </p:txBody>
      </p:sp>
      <p:sp>
        <p:nvSpPr>
          <p:cNvPr id="7" name="Text 5"/>
          <p:cNvSpPr/>
          <p:nvPr/>
        </p:nvSpPr>
        <p:spPr>
          <a:xfrm>
            <a:off x="365760" y="1920240"/>
            <a:ext cx="2560320" cy="594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never return</a:t>
            </a:r>
            <a:endParaRPr lang="en-US" sz="1200" dirty="0"/>
          </a:p>
          <a:p>
            <a:pPr marL="0" indent="0" algn="ctr">
              <a:buNone/>
            </a:pPr>
            <a:r>
              <a:rPr lang="en-US" sz="12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after first visit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3108960" y="914400"/>
            <a:ext cx="2560320" cy="1828800"/>
          </a:xfrm>
          <a:prstGeom prst="rect">
            <a:avLst/>
          </a:prstGeom>
          <a:solidFill>
            <a:srgbClr val="112240"/>
          </a:solidFill>
          <a:ln w="12700">
            <a:solidFill>
              <a:srgbClr val="2DC653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9" name="Text 7"/>
          <p:cNvSpPr/>
          <p:nvPr/>
        </p:nvSpPr>
        <p:spPr>
          <a:xfrm>
            <a:off x="3108960" y="1005840"/>
            <a:ext cx="256032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4400" b="1" dirty="0">
                <a:solidFill>
                  <a:srgbClr val="2DC65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1.8%</a:t>
            </a:r>
            <a:endParaRPr lang="en-US" sz="4400" dirty="0"/>
          </a:p>
        </p:txBody>
      </p:sp>
      <p:sp>
        <p:nvSpPr>
          <p:cNvPr id="10" name="Text 8"/>
          <p:cNvSpPr/>
          <p:nvPr/>
        </p:nvSpPr>
        <p:spPr>
          <a:xfrm>
            <a:off x="3108960" y="1920240"/>
            <a:ext cx="2560320" cy="594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best cohort retention</a:t>
            </a:r>
            <a:endParaRPr lang="en-US" sz="1200" dirty="0"/>
          </a:p>
          <a:p>
            <a:pPr marL="0" indent="0" algn="ctr">
              <a:buNone/>
            </a:pPr>
            <a:r>
              <a:rPr lang="en-US" sz="12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(Jan 28–31 week)</a:t>
            </a:r>
            <a:endParaRPr lang="en-US" sz="1200" dirty="0"/>
          </a:p>
        </p:txBody>
      </p:sp>
      <p:graphicFrame>
        <p:nvGraphicFramePr>
          <p:cNvPr id="13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365760" y="2926080"/>
          <a:ext cx="8412480" cy="1600200"/>
        </p:xfrm>
        <a:graphic>
          <a:graphicData uri="http://schemas.openxmlformats.org/drawingml/2006/table">
            <a:tbl>
              <a:tblPr/>
              <a:tblGrid>
                <a:gridCol w="1402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20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020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020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020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0A1628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Cohort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D16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0A1628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Week 0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D16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0A1628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Week 1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D16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0A1628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Week 2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D16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0A1628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Week 3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D16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0A1628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Week 4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D1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All Users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38,660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1,092 (2.8%)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465 (1.2%)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220 (0.6%)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67 (0.2%)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Jan 28–31 ⭐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3,718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255 (6.9%)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121 (3.3%)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83 (2.2%)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67 (1.8%)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Feb 1–7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7,894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379 (4.8%)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212 (2.7%)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140 (1.8%)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—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Feb 8–14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6,393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263 (4.1%)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138 (2.2%)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—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—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CE0E4D-806D-B5B9-3BE1-7CF0E3538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>
            <a:extLst>
              <a:ext uri="{FF2B5EF4-FFF2-40B4-BE49-F238E27FC236}">
                <a16:creationId xmlns:a16="http://schemas.microsoft.com/office/drawing/2014/main" id="{2CA2E738-8D6D-C2FA-6C0F-D4AF163A7C43}"/>
              </a:ext>
            </a:extLst>
          </p:cNvPr>
          <p:cNvSpPr/>
          <p:nvPr/>
        </p:nvSpPr>
        <p:spPr>
          <a:xfrm>
            <a:off x="1463040" y="2011680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3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841069-82F9-F4CB-5C1C-DB57FE37C616}"/>
              </a:ext>
            </a:extLst>
          </p:cNvPr>
          <p:cNvSpPr txBox="1"/>
          <p:nvPr/>
        </p:nvSpPr>
        <p:spPr>
          <a:xfrm>
            <a:off x="1312334" y="712960"/>
            <a:ext cx="6858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Cohort Analysis— Key Findings &amp; Recommendations</a:t>
            </a:r>
          </a:p>
          <a:p>
            <a:endParaRPr lang="en-GB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97.2% of users never return: I</a:t>
            </a:r>
            <a:r>
              <a:rPr lang="en-GB" dirty="0">
                <a:solidFill>
                  <a:schemeClr val="bg1"/>
                </a:solidFill>
              </a:rPr>
              <a:t>mplement a Week 1 re-engagement email immediately.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 January 28–31 had the best retention at 6.9%:</a:t>
            </a:r>
            <a:r>
              <a:rPr lang="en-GB" dirty="0">
                <a:solidFill>
                  <a:schemeClr val="bg1"/>
                </a:solidFill>
              </a:rPr>
              <a:t> Investigate what drove traffic that week and replicate it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 Capture emails on first visit: G</a:t>
            </a:r>
            <a:r>
              <a:rPr lang="en-GB" dirty="0">
                <a:solidFill>
                  <a:schemeClr val="bg1"/>
                </a:solidFill>
              </a:rPr>
              <a:t>ives a direct channel to bring users back through campaigns.</a:t>
            </a:r>
            <a:r>
              <a:rPr lang="en-PK" dirty="0">
                <a:solidFill>
                  <a:schemeClr val="bg1"/>
                </a:solidFill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 Add a loyalty incentive: </a:t>
            </a:r>
            <a:r>
              <a:rPr lang="en-GB" dirty="0">
                <a:solidFill>
                  <a:schemeClr val="bg1"/>
                </a:solidFill>
              </a:rPr>
              <a:t>offer a discount or free shipping on second purchase to encourage return visits.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Feb 15–21 retention dropped to 1.7%:</a:t>
            </a:r>
            <a:r>
              <a:rPr lang="en-GB" dirty="0">
                <a:solidFill>
                  <a:schemeClr val="bg1"/>
                </a:solidFill>
              </a:rPr>
              <a:t> investigate if a technical issue or poor campaign caused the decline.</a:t>
            </a:r>
          </a:p>
        </p:txBody>
      </p:sp>
    </p:spTree>
    <p:extLst>
      <p:ext uri="{BB962C8B-B14F-4D97-AF65-F5344CB8AC3E}">
        <p14:creationId xmlns:p14="http://schemas.microsoft.com/office/powerpoint/2010/main" val="1618956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DC653">
              <a:alpha val="12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9144000" cy="128016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220133" y="-62652"/>
            <a:ext cx="109728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6000" b="1" dirty="0">
                <a:solidFill>
                  <a:srgbClr val="2DC653">
                    <a:alpha val="70000"/>
                  </a:srgb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06</a:t>
            </a:r>
            <a:endParaRPr lang="en-US" sz="6000" dirty="0"/>
          </a:p>
        </p:txBody>
      </p:sp>
      <p:sp>
        <p:nvSpPr>
          <p:cNvPr id="5" name="Text 3"/>
          <p:cNvSpPr/>
          <p:nvPr/>
        </p:nvSpPr>
        <p:spPr>
          <a:xfrm>
            <a:off x="1143000" y="98214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Lifetime Analysis</a:t>
            </a:r>
            <a:endParaRPr lang="en-US" sz="3000" dirty="0"/>
          </a:p>
        </p:txBody>
      </p:sp>
      <p:sp>
        <p:nvSpPr>
          <p:cNvPr id="6" name="Text 4"/>
          <p:cNvSpPr/>
          <p:nvPr/>
        </p:nvSpPr>
        <p:spPr>
          <a:xfrm>
            <a:off x="1143000" y="555414"/>
            <a:ext cx="6858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LTV by Channel — Which Traffic Source Is Most Valuable?</a:t>
            </a:r>
            <a:endParaRPr lang="en-US" sz="1300" dirty="0"/>
          </a:p>
        </p:txBody>
      </p:sp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819AC2D-FB45-5663-14EA-9FE63BCB7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514" y="1443884"/>
            <a:ext cx="5364152" cy="3404707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54864" cy="777240"/>
          </a:xfrm>
          <a:prstGeom prst="rect">
            <a:avLst/>
          </a:prstGeom>
          <a:solidFill>
            <a:srgbClr val="2DC65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228600" y="0"/>
            <a:ext cx="822960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Lifetime Value by Channel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365760" y="868680"/>
            <a:ext cx="4572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b="1" kern="0" spc="2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AVG LIFETIME VALUE (USD)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365760" y="1188720"/>
            <a:ext cx="1097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Email 🏆</a:t>
            </a:r>
            <a:endParaRPr lang="en-US" sz="1050" dirty="0"/>
          </a:p>
        </p:txBody>
      </p:sp>
      <p:sp>
        <p:nvSpPr>
          <p:cNvPr id="7" name="Shape 5"/>
          <p:cNvSpPr/>
          <p:nvPr/>
        </p:nvSpPr>
        <p:spPr>
          <a:xfrm>
            <a:off x="1554480" y="1243584"/>
            <a:ext cx="4114800" cy="292608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8" name="Shape 6"/>
          <p:cNvSpPr/>
          <p:nvPr/>
        </p:nvSpPr>
        <p:spPr>
          <a:xfrm>
            <a:off x="1554480" y="1243584"/>
            <a:ext cx="4114800" cy="292608"/>
          </a:xfrm>
          <a:prstGeom prst="rect">
            <a:avLst/>
          </a:prstGeom>
          <a:solidFill>
            <a:srgbClr val="2DC65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9" name="Text 7"/>
          <p:cNvSpPr/>
          <p:nvPr/>
        </p:nvSpPr>
        <p:spPr>
          <a:xfrm>
            <a:off x="5760720" y="1188720"/>
            <a:ext cx="8229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2DC65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$44.22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365760" y="1783080"/>
            <a:ext cx="1097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Direct</a:t>
            </a:r>
            <a:endParaRPr lang="en-US" sz="1050" dirty="0"/>
          </a:p>
        </p:txBody>
      </p:sp>
      <p:sp>
        <p:nvSpPr>
          <p:cNvPr id="11" name="Shape 9"/>
          <p:cNvSpPr/>
          <p:nvPr/>
        </p:nvSpPr>
        <p:spPr>
          <a:xfrm>
            <a:off x="1554480" y="1837944"/>
            <a:ext cx="4114800" cy="292608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2" name="Shape 10"/>
          <p:cNvSpPr/>
          <p:nvPr/>
        </p:nvSpPr>
        <p:spPr>
          <a:xfrm>
            <a:off x="1554480" y="1837944"/>
            <a:ext cx="836546" cy="292608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3" name="Text 11"/>
          <p:cNvSpPr/>
          <p:nvPr/>
        </p:nvSpPr>
        <p:spPr>
          <a:xfrm>
            <a:off x="5760720" y="1783080"/>
            <a:ext cx="8229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$8.99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365760" y="2377440"/>
            <a:ext cx="1097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Referral</a:t>
            </a:r>
            <a:endParaRPr lang="en-US" sz="1050" dirty="0"/>
          </a:p>
        </p:txBody>
      </p:sp>
      <p:sp>
        <p:nvSpPr>
          <p:cNvPr id="15" name="Shape 13"/>
          <p:cNvSpPr/>
          <p:nvPr/>
        </p:nvSpPr>
        <p:spPr>
          <a:xfrm>
            <a:off x="1554480" y="2432304"/>
            <a:ext cx="4114800" cy="292608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6" name="Shape 14"/>
          <p:cNvSpPr/>
          <p:nvPr/>
        </p:nvSpPr>
        <p:spPr>
          <a:xfrm>
            <a:off x="1554480" y="2432304"/>
            <a:ext cx="536915" cy="292608"/>
          </a:xfrm>
          <a:prstGeom prst="rect">
            <a:avLst/>
          </a:prstGeom>
          <a:solidFill>
            <a:srgbClr val="48CAE4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7" name="Text 15"/>
          <p:cNvSpPr/>
          <p:nvPr/>
        </p:nvSpPr>
        <p:spPr>
          <a:xfrm>
            <a:off x="5760720" y="2377440"/>
            <a:ext cx="8229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48CAE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$5.77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365760" y="2971800"/>
            <a:ext cx="1097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Organic</a:t>
            </a:r>
            <a:endParaRPr lang="en-US" sz="1050" dirty="0"/>
          </a:p>
        </p:txBody>
      </p:sp>
      <p:sp>
        <p:nvSpPr>
          <p:cNvPr id="19" name="Shape 17"/>
          <p:cNvSpPr/>
          <p:nvPr/>
        </p:nvSpPr>
        <p:spPr>
          <a:xfrm>
            <a:off x="1554480" y="3026664"/>
            <a:ext cx="4114800" cy="292608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0" name="Shape 18"/>
          <p:cNvSpPr/>
          <p:nvPr/>
        </p:nvSpPr>
        <p:spPr>
          <a:xfrm>
            <a:off x="1554480" y="3026664"/>
            <a:ext cx="534124" cy="292608"/>
          </a:xfrm>
          <a:prstGeom prst="rect">
            <a:avLst/>
          </a:prstGeom>
          <a:solidFill>
            <a:srgbClr val="0077B6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1" name="Text 19"/>
          <p:cNvSpPr/>
          <p:nvPr/>
        </p:nvSpPr>
        <p:spPr>
          <a:xfrm>
            <a:off x="5760720" y="2971800"/>
            <a:ext cx="8229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0077B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$5.74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365760" y="3566160"/>
            <a:ext cx="1097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CPC/Paid</a:t>
            </a:r>
            <a:endParaRPr lang="en-US" sz="1050" dirty="0"/>
          </a:p>
        </p:txBody>
      </p:sp>
      <p:sp>
        <p:nvSpPr>
          <p:cNvPr id="23" name="Shape 21"/>
          <p:cNvSpPr/>
          <p:nvPr/>
        </p:nvSpPr>
        <p:spPr>
          <a:xfrm>
            <a:off x="1554480" y="3621024"/>
            <a:ext cx="4114800" cy="292608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4" name="Shape 22"/>
          <p:cNvSpPr/>
          <p:nvPr/>
        </p:nvSpPr>
        <p:spPr>
          <a:xfrm>
            <a:off x="1554480" y="3621024"/>
            <a:ext cx="497833" cy="292608"/>
          </a:xfrm>
          <a:prstGeom prst="rect">
            <a:avLst/>
          </a:prstGeom>
          <a:solidFill>
            <a:srgbClr val="FF8C42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5" name="Text 23"/>
          <p:cNvSpPr/>
          <p:nvPr/>
        </p:nvSpPr>
        <p:spPr>
          <a:xfrm>
            <a:off x="5760720" y="3566160"/>
            <a:ext cx="8229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FF8C4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$5.35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365760" y="4160520"/>
            <a:ext cx="1097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5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(not set)</a:t>
            </a:r>
            <a:endParaRPr lang="en-US" sz="1050" dirty="0"/>
          </a:p>
        </p:txBody>
      </p:sp>
      <p:sp>
        <p:nvSpPr>
          <p:cNvPr id="27" name="Shape 25"/>
          <p:cNvSpPr/>
          <p:nvPr/>
        </p:nvSpPr>
        <p:spPr>
          <a:xfrm>
            <a:off x="1554480" y="4215384"/>
            <a:ext cx="4114800" cy="292608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8" name="Shape 26"/>
          <p:cNvSpPr/>
          <p:nvPr/>
        </p:nvSpPr>
        <p:spPr>
          <a:xfrm>
            <a:off x="1554480" y="4215384"/>
            <a:ext cx="26985" cy="292608"/>
          </a:xfrm>
          <a:prstGeom prst="rect">
            <a:avLst/>
          </a:prstGeom>
          <a:solidFill>
            <a:srgbClr val="7BA7C4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9" name="Text 27"/>
          <p:cNvSpPr/>
          <p:nvPr/>
        </p:nvSpPr>
        <p:spPr>
          <a:xfrm>
            <a:off x="5760720" y="4160520"/>
            <a:ext cx="8229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$0.29</a:t>
            </a:r>
            <a:endParaRPr lang="en-US" sz="1100" dirty="0"/>
          </a:p>
        </p:txBody>
      </p:sp>
      <p:sp>
        <p:nvSpPr>
          <p:cNvPr id="30" name="Shape 28"/>
          <p:cNvSpPr/>
          <p:nvPr/>
        </p:nvSpPr>
        <p:spPr>
          <a:xfrm>
            <a:off x="6400800" y="914400"/>
            <a:ext cx="2468880" cy="3200400"/>
          </a:xfrm>
          <a:prstGeom prst="rect">
            <a:avLst/>
          </a:prstGeom>
          <a:solidFill>
            <a:srgbClr val="0A2E1A"/>
          </a:solidFill>
          <a:ln w="12700">
            <a:solidFill>
              <a:srgbClr val="2DC653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31" name="Text 29"/>
          <p:cNvSpPr/>
          <p:nvPr/>
        </p:nvSpPr>
        <p:spPr>
          <a:xfrm>
            <a:off x="6400800" y="1005840"/>
            <a:ext cx="2468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b="1" kern="0" spc="100" dirty="0">
                <a:solidFill>
                  <a:srgbClr val="2DC65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🏆 EMAIL USERS</a:t>
            </a:r>
            <a:endParaRPr lang="en-US" sz="1000" dirty="0"/>
          </a:p>
        </p:txBody>
      </p:sp>
      <p:sp>
        <p:nvSpPr>
          <p:cNvPr id="32" name="Shape 30"/>
          <p:cNvSpPr/>
          <p:nvPr/>
        </p:nvSpPr>
        <p:spPr>
          <a:xfrm>
            <a:off x="6583680" y="1417320"/>
            <a:ext cx="2103120" cy="0"/>
          </a:xfrm>
          <a:prstGeom prst="line">
            <a:avLst/>
          </a:prstGeom>
          <a:noFill/>
          <a:ln w="12700">
            <a:solidFill>
              <a:srgbClr val="2DC653"/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33" name="Text 31"/>
          <p:cNvSpPr/>
          <p:nvPr/>
        </p:nvSpPr>
        <p:spPr>
          <a:xfrm>
            <a:off x="6492240" y="1554480"/>
            <a:ext cx="2286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Avg LTV</a:t>
            </a:r>
            <a:endParaRPr lang="en-US" sz="900" dirty="0"/>
          </a:p>
        </p:txBody>
      </p:sp>
      <p:sp>
        <p:nvSpPr>
          <p:cNvPr id="34" name="Text 32"/>
          <p:cNvSpPr/>
          <p:nvPr/>
        </p:nvSpPr>
        <p:spPr>
          <a:xfrm>
            <a:off x="6492240" y="1783080"/>
            <a:ext cx="22860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2DC65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$44.22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492240" y="2148840"/>
            <a:ext cx="2286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Engagement</a:t>
            </a:r>
            <a:endParaRPr lang="en-US" sz="900" dirty="0"/>
          </a:p>
        </p:txBody>
      </p:sp>
      <p:sp>
        <p:nvSpPr>
          <p:cNvPr id="36" name="Text 34"/>
          <p:cNvSpPr/>
          <p:nvPr/>
        </p:nvSpPr>
        <p:spPr>
          <a:xfrm>
            <a:off x="6492240" y="2377440"/>
            <a:ext cx="22860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2DC65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11m 21s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492240" y="2743200"/>
            <a:ext cx="2286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Transactions</a:t>
            </a:r>
            <a:endParaRPr lang="en-US" sz="900" dirty="0"/>
          </a:p>
        </p:txBody>
      </p:sp>
      <p:sp>
        <p:nvSpPr>
          <p:cNvPr id="38" name="Text 36"/>
          <p:cNvSpPr/>
          <p:nvPr/>
        </p:nvSpPr>
        <p:spPr>
          <a:xfrm>
            <a:off x="6492240" y="2971800"/>
            <a:ext cx="22860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2DC65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0.31 avg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492240" y="3337560"/>
            <a:ext cx="2286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Users</a:t>
            </a:r>
            <a:endParaRPr lang="en-US" sz="900" dirty="0"/>
          </a:p>
        </p:txBody>
      </p:sp>
      <p:sp>
        <p:nvSpPr>
          <p:cNvPr id="40" name="Text 38"/>
          <p:cNvSpPr/>
          <p:nvPr/>
        </p:nvSpPr>
        <p:spPr>
          <a:xfrm>
            <a:off x="6492240" y="3566160"/>
            <a:ext cx="22860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2DC65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243 only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65760" y="4251960"/>
            <a:ext cx="5852160" cy="685800"/>
          </a:xfrm>
          <a:prstGeom prst="rect">
            <a:avLst/>
          </a:prstGeom>
          <a:solidFill>
            <a:srgbClr val="0A2E1A"/>
          </a:solidFill>
          <a:ln w="12700">
            <a:solidFill>
              <a:srgbClr val="2DC653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42" name="Text 40"/>
          <p:cNvSpPr/>
          <p:nvPr/>
        </p:nvSpPr>
        <p:spPr>
          <a:xfrm>
            <a:off x="457200" y="4270248"/>
            <a:ext cx="5669280" cy="6492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2DC65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Email = 0.5% of traffic but generates 5x higher LTV than any other channel — scale email marketing for maximum ROI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Text 1"/>
          <p:cNvSpPr/>
          <p:nvPr/>
        </p:nvSpPr>
        <p:spPr>
          <a:xfrm>
            <a:off x="457200" y="9144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What's Inside</a:t>
            </a:r>
            <a:endParaRPr lang="en-US" sz="2800" dirty="0"/>
          </a:p>
        </p:txBody>
      </p:sp>
      <p:sp>
        <p:nvSpPr>
          <p:cNvPr id="4" name="Shape 2"/>
          <p:cNvSpPr/>
          <p:nvPr/>
        </p:nvSpPr>
        <p:spPr>
          <a:xfrm>
            <a:off x="0" y="914400"/>
            <a:ext cx="9144000" cy="36576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5" name="Shape 3"/>
          <p:cNvSpPr/>
          <p:nvPr/>
        </p:nvSpPr>
        <p:spPr>
          <a:xfrm>
            <a:off x="365760" y="1143000"/>
            <a:ext cx="411480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6" name="Shape 4"/>
          <p:cNvSpPr/>
          <p:nvPr/>
        </p:nvSpPr>
        <p:spPr>
          <a:xfrm>
            <a:off x="365760" y="1143000"/>
            <a:ext cx="502920" cy="1005840"/>
          </a:xfrm>
          <a:prstGeom prst="rect">
            <a:avLst/>
          </a:prstGeom>
          <a:solidFill>
            <a:srgbClr val="00B4D8">
              <a:alpha val="8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7" name="Text 5"/>
          <p:cNvSpPr/>
          <p:nvPr/>
        </p:nvSpPr>
        <p:spPr>
          <a:xfrm>
            <a:off x="365760" y="1143000"/>
            <a:ext cx="50292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0A162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01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0120" y="1234440"/>
            <a:ext cx="3383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Free Form Exploration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960120" y="1645920"/>
            <a:ext cx="3383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Device &amp; city breakdown — who visits and how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365760" y="2377440"/>
            <a:ext cx="411480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1" name="Shape 9"/>
          <p:cNvSpPr/>
          <p:nvPr/>
        </p:nvSpPr>
        <p:spPr>
          <a:xfrm>
            <a:off x="365760" y="2377440"/>
            <a:ext cx="502920" cy="1005840"/>
          </a:xfrm>
          <a:prstGeom prst="rect">
            <a:avLst/>
          </a:prstGeom>
          <a:solidFill>
            <a:srgbClr val="00B4D8">
              <a:alpha val="8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2" name="Text 10"/>
          <p:cNvSpPr/>
          <p:nvPr/>
        </p:nvSpPr>
        <p:spPr>
          <a:xfrm>
            <a:off x="365760" y="2377440"/>
            <a:ext cx="50292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0A162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02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60120" y="2468880"/>
            <a:ext cx="3383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Funnel Exploration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960120" y="2880360"/>
            <a:ext cx="3383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Purchase journey — where users drop off</a:t>
            </a:r>
            <a:endParaRPr lang="en-US" sz="1000" dirty="0"/>
          </a:p>
        </p:txBody>
      </p:sp>
      <p:sp>
        <p:nvSpPr>
          <p:cNvPr id="15" name="Shape 13"/>
          <p:cNvSpPr/>
          <p:nvPr/>
        </p:nvSpPr>
        <p:spPr>
          <a:xfrm>
            <a:off x="365760" y="3611880"/>
            <a:ext cx="411480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6" name="Shape 14"/>
          <p:cNvSpPr/>
          <p:nvPr/>
        </p:nvSpPr>
        <p:spPr>
          <a:xfrm>
            <a:off x="365760" y="3611880"/>
            <a:ext cx="502920" cy="1005840"/>
          </a:xfrm>
          <a:prstGeom prst="rect">
            <a:avLst/>
          </a:prstGeom>
          <a:solidFill>
            <a:srgbClr val="00B4D8">
              <a:alpha val="8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7" name="Text 15"/>
          <p:cNvSpPr/>
          <p:nvPr/>
        </p:nvSpPr>
        <p:spPr>
          <a:xfrm>
            <a:off x="365760" y="3611880"/>
            <a:ext cx="50292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0A162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03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960120" y="3703320"/>
            <a:ext cx="3383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Path Exploration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960120" y="4114800"/>
            <a:ext cx="3383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journey mapping after landing</a:t>
            </a:r>
            <a:endParaRPr lang="en-US" sz="1000" dirty="0"/>
          </a:p>
        </p:txBody>
      </p:sp>
      <p:sp>
        <p:nvSpPr>
          <p:cNvPr id="20" name="Shape 18"/>
          <p:cNvSpPr/>
          <p:nvPr/>
        </p:nvSpPr>
        <p:spPr>
          <a:xfrm>
            <a:off x="4846320" y="1143000"/>
            <a:ext cx="411480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21" name="Shape 19"/>
          <p:cNvSpPr/>
          <p:nvPr/>
        </p:nvSpPr>
        <p:spPr>
          <a:xfrm>
            <a:off x="4846320" y="1143000"/>
            <a:ext cx="502920" cy="1005840"/>
          </a:xfrm>
          <a:prstGeom prst="rect">
            <a:avLst/>
          </a:prstGeom>
          <a:solidFill>
            <a:srgbClr val="00B4D8">
              <a:alpha val="8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2" name="Text 20"/>
          <p:cNvSpPr/>
          <p:nvPr/>
        </p:nvSpPr>
        <p:spPr>
          <a:xfrm>
            <a:off x="4846320" y="1143000"/>
            <a:ext cx="50292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0A162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04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5440680" y="1234440"/>
            <a:ext cx="3383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Segment Overlap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5440680" y="1645920"/>
            <a:ext cx="3383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Audience intersection — paid vs mobile vs direct</a:t>
            </a:r>
            <a:endParaRPr lang="en-US" sz="1000" dirty="0"/>
          </a:p>
        </p:txBody>
      </p:sp>
      <p:sp>
        <p:nvSpPr>
          <p:cNvPr id="25" name="Shape 23"/>
          <p:cNvSpPr/>
          <p:nvPr/>
        </p:nvSpPr>
        <p:spPr>
          <a:xfrm>
            <a:off x="4846320" y="2377440"/>
            <a:ext cx="411480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26" name="Shape 24"/>
          <p:cNvSpPr/>
          <p:nvPr/>
        </p:nvSpPr>
        <p:spPr>
          <a:xfrm>
            <a:off x="4846320" y="2377440"/>
            <a:ext cx="502920" cy="1005840"/>
          </a:xfrm>
          <a:prstGeom prst="rect">
            <a:avLst/>
          </a:prstGeom>
          <a:solidFill>
            <a:srgbClr val="00B4D8">
              <a:alpha val="8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7" name="Text 25"/>
          <p:cNvSpPr/>
          <p:nvPr/>
        </p:nvSpPr>
        <p:spPr>
          <a:xfrm>
            <a:off x="4846320" y="2377440"/>
            <a:ext cx="50292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0A162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05</a:t>
            </a:r>
            <a:endParaRPr lang="en-US" sz="1400" dirty="0"/>
          </a:p>
        </p:txBody>
      </p:sp>
      <p:sp>
        <p:nvSpPr>
          <p:cNvPr id="28" name="Text 26"/>
          <p:cNvSpPr/>
          <p:nvPr/>
        </p:nvSpPr>
        <p:spPr>
          <a:xfrm>
            <a:off x="5440680" y="2468880"/>
            <a:ext cx="3383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Cohort Analysis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5440680" y="2880360"/>
            <a:ext cx="3383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Retention — do users ever come back?</a:t>
            </a:r>
            <a:endParaRPr lang="en-US" sz="1000" dirty="0"/>
          </a:p>
        </p:txBody>
      </p:sp>
      <p:sp>
        <p:nvSpPr>
          <p:cNvPr id="30" name="Shape 28"/>
          <p:cNvSpPr/>
          <p:nvPr/>
        </p:nvSpPr>
        <p:spPr>
          <a:xfrm>
            <a:off x="4846320" y="3611880"/>
            <a:ext cx="411480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31" name="Shape 29"/>
          <p:cNvSpPr/>
          <p:nvPr/>
        </p:nvSpPr>
        <p:spPr>
          <a:xfrm>
            <a:off x="4846320" y="3611880"/>
            <a:ext cx="502920" cy="1005840"/>
          </a:xfrm>
          <a:prstGeom prst="rect">
            <a:avLst/>
          </a:prstGeom>
          <a:solidFill>
            <a:srgbClr val="00B4D8">
              <a:alpha val="8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2" name="Text 30"/>
          <p:cNvSpPr/>
          <p:nvPr/>
        </p:nvSpPr>
        <p:spPr>
          <a:xfrm>
            <a:off x="4846320" y="3611880"/>
            <a:ext cx="50292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0A162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06</a:t>
            </a:r>
            <a:endParaRPr lang="en-US" sz="1400" dirty="0"/>
          </a:p>
        </p:txBody>
      </p:sp>
      <p:sp>
        <p:nvSpPr>
          <p:cNvPr id="33" name="Text 31"/>
          <p:cNvSpPr/>
          <p:nvPr/>
        </p:nvSpPr>
        <p:spPr>
          <a:xfrm>
            <a:off x="5440680" y="3703320"/>
            <a:ext cx="33832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Lifetime</a:t>
            </a:r>
            <a:endParaRPr lang="en-US" sz="1300" dirty="0"/>
          </a:p>
        </p:txBody>
      </p:sp>
      <p:sp>
        <p:nvSpPr>
          <p:cNvPr id="34" name="Text 32"/>
          <p:cNvSpPr/>
          <p:nvPr/>
        </p:nvSpPr>
        <p:spPr>
          <a:xfrm>
            <a:off x="5440680" y="4114800"/>
            <a:ext cx="3383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LTV by channel — which traffic is most valuable?</a:t>
            </a:r>
            <a:endParaRPr lang="en-US" sz="10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BF2A61-BC8D-460D-D706-B3C0E6DD0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>
            <a:extLst>
              <a:ext uri="{FF2B5EF4-FFF2-40B4-BE49-F238E27FC236}">
                <a16:creationId xmlns:a16="http://schemas.microsoft.com/office/drawing/2014/main" id="{11015294-BC7E-BD5D-30B0-6F21698F4A45}"/>
              </a:ext>
            </a:extLst>
          </p:cNvPr>
          <p:cNvSpPr/>
          <p:nvPr/>
        </p:nvSpPr>
        <p:spPr>
          <a:xfrm>
            <a:off x="1463040" y="2011680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3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72EF58-A9C5-C9F9-B6E1-AC4CDDBA12DA}"/>
              </a:ext>
            </a:extLst>
          </p:cNvPr>
          <p:cNvSpPr txBox="1"/>
          <p:nvPr/>
        </p:nvSpPr>
        <p:spPr>
          <a:xfrm>
            <a:off x="1312334" y="712960"/>
            <a:ext cx="6858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User Lifetime Analysis— Key Findings &amp; Recommendations</a:t>
            </a:r>
          </a:p>
          <a:p>
            <a:endParaRPr lang="en-GB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  <a:effectLst/>
              </a:rPr>
              <a:t>Email has highest LTV at $33.11</a:t>
            </a:r>
            <a:r>
              <a:rPr lang="en-GB" b="1" dirty="0">
                <a:solidFill>
                  <a:schemeClr val="bg1"/>
                </a:solidFill>
              </a:rPr>
              <a:t>, </a:t>
            </a:r>
            <a:r>
              <a:rPr lang="en-GB" dirty="0">
                <a:solidFill>
                  <a:schemeClr val="bg1"/>
                </a:solidFill>
                <a:effectLst/>
              </a:rPr>
              <a:t>4x higher than any channel, prioritize growing email list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  <a:effectLst/>
              </a:rPr>
              <a:t> </a:t>
            </a:r>
            <a:r>
              <a:rPr lang="en-GB" b="1" dirty="0">
                <a:solidFill>
                  <a:schemeClr val="bg1"/>
                </a:solidFill>
                <a:effectLst/>
              </a:rPr>
              <a:t>Paid ads lowest LTV at $4.22</a:t>
            </a:r>
            <a:r>
              <a:rPr lang="en-GB" b="1" dirty="0">
                <a:solidFill>
                  <a:schemeClr val="bg1"/>
                </a:solidFill>
              </a:rPr>
              <a:t>,</a:t>
            </a:r>
            <a:r>
              <a:rPr lang="en-GB" dirty="0">
                <a:solidFill>
                  <a:schemeClr val="bg1"/>
                </a:solidFill>
                <a:effectLst/>
              </a:rPr>
              <a:t> least valuable users, review budget or improve targeting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  <a:effectLst/>
              </a:rPr>
              <a:t> </a:t>
            </a:r>
            <a:r>
              <a:rPr lang="en-GB" b="1" dirty="0">
                <a:solidFill>
                  <a:schemeClr val="bg1"/>
                </a:solidFill>
                <a:effectLst/>
              </a:rPr>
              <a:t>Referral is underrated at $8.87 LTV</a:t>
            </a:r>
            <a:r>
              <a:rPr lang="en-GB" b="1" dirty="0">
                <a:solidFill>
                  <a:schemeClr val="bg1"/>
                </a:solidFill>
              </a:rPr>
              <a:t>,</a:t>
            </a:r>
            <a:r>
              <a:rPr lang="en-GB" dirty="0">
                <a:solidFill>
                  <a:schemeClr val="bg1"/>
                </a:solidFill>
                <a:effectLst/>
              </a:rPr>
              <a:t> second best channel, find the source and invest more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  <a:effectLst/>
              </a:rPr>
              <a:t> Add email capture on every page</a:t>
            </a:r>
            <a:r>
              <a:rPr lang="en-GB" b="1" dirty="0">
                <a:solidFill>
                  <a:schemeClr val="bg1"/>
                </a:solidFill>
              </a:rPr>
              <a:t>, </a:t>
            </a:r>
            <a:r>
              <a:rPr lang="en-GB" dirty="0">
                <a:solidFill>
                  <a:schemeClr val="bg1"/>
                </a:solidFill>
                <a:effectLst/>
              </a:rPr>
              <a:t>converting organic visitors to email subscribers is the biggest revenue opportunity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330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54864" cy="777240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228600" y="0"/>
            <a:ext cx="822960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Strategic Recommendations</a:t>
            </a:r>
            <a:endParaRPr lang="en-US" sz="2000" dirty="0"/>
          </a:p>
        </p:txBody>
      </p:sp>
      <p:sp>
        <p:nvSpPr>
          <p:cNvPr id="5" name="Shape 3"/>
          <p:cNvSpPr/>
          <p:nvPr/>
        </p:nvSpPr>
        <p:spPr>
          <a:xfrm>
            <a:off x="320040" y="960120"/>
            <a:ext cx="4114800" cy="1097280"/>
          </a:xfrm>
          <a:prstGeom prst="rect">
            <a:avLst/>
          </a:prstGeom>
          <a:solidFill>
            <a:srgbClr val="112240"/>
          </a:solidFill>
          <a:ln w="12700">
            <a:solidFill>
              <a:srgbClr val="FF5C5C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6" name="Shape 4"/>
          <p:cNvSpPr/>
          <p:nvPr/>
        </p:nvSpPr>
        <p:spPr>
          <a:xfrm>
            <a:off x="320040" y="960120"/>
            <a:ext cx="54864" cy="1097280"/>
          </a:xfrm>
          <a:prstGeom prst="rect">
            <a:avLst/>
          </a:prstGeom>
          <a:solidFill>
            <a:srgbClr val="FF5C5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7" name="Shape 5"/>
          <p:cNvSpPr/>
          <p:nvPr/>
        </p:nvSpPr>
        <p:spPr>
          <a:xfrm>
            <a:off x="3429000" y="1051560"/>
            <a:ext cx="868680" cy="274320"/>
          </a:xfrm>
          <a:prstGeom prst="rect">
            <a:avLst/>
          </a:prstGeom>
          <a:solidFill>
            <a:srgbClr val="FF5C5C">
              <a:alpha val="3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8" name="Text 6"/>
          <p:cNvSpPr/>
          <p:nvPr/>
        </p:nvSpPr>
        <p:spPr>
          <a:xfrm>
            <a:off x="3410712" y="1051560"/>
            <a:ext cx="88696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750" b="1" dirty="0">
                <a:solidFill>
                  <a:srgbClr val="FF5C5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CRITICAL</a:t>
            </a:r>
            <a:endParaRPr lang="en-US" sz="750" dirty="0"/>
          </a:p>
        </p:txBody>
      </p:sp>
      <p:sp>
        <p:nvSpPr>
          <p:cNvPr id="9" name="Text 7"/>
          <p:cNvSpPr/>
          <p:nvPr/>
        </p:nvSpPr>
        <p:spPr>
          <a:xfrm>
            <a:off x="457200" y="1051560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1.  Fix Homepage Navigation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457200" y="1417320"/>
            <a:ext cx="3840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99.1% abandon before viewing a product. Add product CTAs and improve homepage layout.</a:t>
            </a:r>
            <a:endParaRPr lang="en-US" sz="950" dirty="0"/>
          </a:p>
        </p:txBody>
      </p:sp>
      <p:sp>
        <p:nvSpPr>
          <p:cNvPr id="11" name="Shape 9"/>
          <p:cNvSpPr/>
          <p:nvPr/>
        </p:nvSpPr>
        <p:spPr>
          <a:xfrm>
            <a:off x="320040" y="2286000"/>
            <a:ext cx="4114800" cy="1097280"/>
          </a:xfrm>
          <a:prstGeom prst="rect">
            <a:avLst/>
          </a:prstGeom>
          <a:solidFill>
            <a:srgbClr val="112240"/>
          </a:solidFill>
          <a:ln w="12700">
            <a:solidFill>
              <a:srgbClr val="2DC653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2" name="Shape 10"/>
          <p:cNvSpPr/>
          <p:nvPr/>
        </p:nvSpPr>
        <p:spPr>
          <a:xfrm>
            <a:off x="320040" y="2286000"/>
            <a:ext cx="54864" cy="1097280"/>
          </a:xfrm>
          <a:prstGeom prst="rect">
            <a:avLst/>
          </a:prstGeom>
          <a:solidFill>
            <a:srgbClr val="2DC65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3" name="Shape 11"/>
          <p:cNvSpPr/>
          <p:nvPr/>
        </p:nvSpPr>
        <p:spPr>
          <a:xfrm>
            <a:off x="3429000" y="2377440"/>
            <a:ext cx="868680" cy="274320"/>
          </a:xfrm>
          <a:prstGeom prst="rect">
            <a:avLst/>
          </a:prstGeom>
          <a:solidFill>
            <a:srgbClr val="2DC653">
              <a:alpha val="3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4" name="Text 12"/>
          <p:cNvSpPr/>
          <p:nvPr/>
        </p:nvSpPr>
        <p:spPr>
          <a:xfrm>
            <a:off x="3410712" y="2377440"/>
            <a:ext cx="88696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750" b="1" dirty="0">
                <a:solidFill>
                  <a:srgbClr val="2DC65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HIGH ROI</a:t>
            </a:r>
            <a:endParaRPr lang="en-US" sz="750" dirty="0"/>
          </a:p>
        </p:txBody>
      </p:sp>
      <p:sp>
        <p:nvSpPr>
          <p:cNvPr id="15" name="Text 13"/>
          <p:cNvSpPr/>
          <p:nvPr/>
        </p:nvSpPr>
        <p:spPr>
          <a:xfrm>
            <a:off x="457200" y="2377440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2.  Scale Email Marketing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57200" y="2743200"/>
            <a:ext cx="3840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Email users have 5x higher LTV ($44.22). Grow email list and automate re-engagement.</a:t>
            </a:r>
            <a:endParaRPr lang="en-US" sz="950" dirty="0"/>
          </a:p>
        </p:txBody>
      </p:sp>
      <p:sp>
        <p:nvSpPr>
          <p:cNvPr id="17" name="Shape 15"/>
          <p:cNvSpPr/>
          <p:nvPr/>
        </p:nvSpPr>
        <p:spPr>
          <a:xfrm>
            <a:off x="320040" y="3611880"/>
            <a:ext cx="4114800" cy="1097280"/>
          </a:xfrm>
          <a:prstGeom prst="rect">
            <a:avLst/>
          </a:prstGeom>
          <a:solidFill>
            <a:srgbClr val="112240"/>
          </a:solidFill>
          <a:ln w="12700">
            <a:solidFill>
              <a:srgbClr val="FF8C42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8" name="Shape 16"/>
          <p:cNvSpPr/>
          <p:nvPr/>
        </p:nvSpPr>
        <p:spPr>
          <a:xfrm>
            <a:off x="320040" y="3611880"/>
            <a:ext cx="54864" cy="1097280"/>
          </a:xfrm>
          <a:prstGeom prst="rect">
            <a:avLst/>
          </a:prstGeom>
          <a:solidFill>
            <a:srgbClr val="FF8C42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9" name="Shape 17"/>
          <p:cNvSpPr/>
          <p:nvPr/>
        </p:nvSpPr>
        <p:spPr>
          <a:xfrm>
            <a:off x="3429000" y="3703320"/>
            <a:ext cx="868680" cy="274320"/>
          </a:xfrm>
          <a:prstGeom prst="rect">
            <a:avLst/>
          </a:prstGeom>
          <a:solidFill>
            <a:srgbClr val="FF8C42">
              <a:alpha val="3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0" name="Text 18"/>
          <p:cNvSpPr/>
          <p:nvPr/>
        </p:nvSpPr>
        <p:spPr>
          <a:xfrm>
            <a:off x="3410712" y="3703320"/>
            <a:ext cx="88696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750" b="1" dirty="0">
                <a:solidFill>
                  <a:srgbClr val="FF8C4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URGENT</a:t>
            </a:r>
            <a:endParaRPr lang="en-US" sz="750" dirty="0"/>
          </a:p>
        </p:txBody>
      </p:sp>
      <p:sp>
        <p:nvSpPr>
          <p:cNvPr id="21" name="Text 19"/>
          <p:cNvSpPr/>
          <p:nvPr/>
        </p:nvSpPr>
        <p:spPr>
          <a:xfrm>
            <a:off x="457200" y="3703320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3.  Fix Mobile Tracking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457200" y="4069080"/>
            <a:ext cx="3840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24% of users (10K+) have no location data. Fix consent/GTM setup on mobile.</a:t>
            </a:r>
            <a:endParaRPr lang="en-US" sz="950" dirty="0"/>
          </a:p>
        </p:txBody>
      </p:sp>
      <p:sp>
        <p:nvSpPr>
          <p:cNvPr id="23" name="Shape 21"/>
          <p:cNvSpPr/>
          <p:nvPr/>
        </p:nvSpPr>
        <p:spPr>
          <a:xfrm>
            <a:off x="4892040" y="2286000"/>
            <a:ext cx="4114800" cy="1097280"/>
          </a:xfrm>
          <a:prstGeom prst="rect">
            <a:avLst/>
          </a:prstGeom>
          <a:solidFill>
            <a:srgbClr val="112240"/>
          </a:solidFill>
          <a:ln w="12700">
            <a:solidFill>
              <a:srgbClr val="FFD16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24" name="Shape 22"/>
          <p:cNvSpPr/>
          <p:nvPr/>
        </p:nvSpPr>
        <p:spPr>
          <a:xfrm>
            <a:off x="4892040" y="2286000"/>
            <a:ext cx="54864" cy="1097280"/>
          </a:xfrm>
          <a:prstGeom prst="rect">
            <a:avLst/>
          </a:prstGeom>
          <a:solidFill>
            <a:srgbClr val="FFD166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5" name="Shape 23"/>
          <p:cNvSpPr/>
          <p:nvPr/>
        </p:nvSpPr>
        <p:spPr>
          <a:xfrm>
            <a:off x="8001000" y="2377440"/>
            <a:ext cx="868680" cy="274320"/>
          </a:xfrm>
          <a:prstGeom prst="rect">
            <a:avLst/>
          </a:prstGeom>
          <a:solidFill>
            <a:srgbClr val="FFD166">
              <a:alpha val="3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6" name="Text 24"/>
          <p:cNvSpPr/>
          <p:nvPr/>
        </p:nvSpPr>
        <p:spPr>
          <a:xfrm>
            <a:off x="7982712" y="2377440"/>
            <a:ext cx="88696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750" b="1" dirty="0">
                <a:solidFill>
                  <a:srgbClr val="FFD16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GROWTH</a:t>
            </a:r>
            <a:endParaRPr lang="en-US" sz="750" dirty="0"/>
          </a:p>
        </p:txBody>
      </p:sp>
      <p:sp>
        <p:nvSpPr>
          <p:cNvPr id="27" name="Text 25"/>
          <p:cNvSpPr/>
          <p:nvPr/>
        </p:nvSpPr>
        <p:spPr>
          <a:xfrm>
            <a:off x="5029200" y="2377440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4.  Improve Week 1 Retention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5029200" y="2743200"/>
            <a:ext cx="3840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97% never return. Add a Week 1 email or push notification re-engagement sequence.</a:t>
            </a:r>
            <a:endParaRPr lang="en-US" sz="950" dirty="0"/>
          </a:p>
        </p:txBody>
      </p:sp>
      <p:sp>
        <p:nvSpPr>
          <p:cNvPr id="29" name="Shape 27"/>
          <p:cNvSpPr/>
          <p:nvPr/>
        </p:nvSpPr>
        <p:spPr>
          <a:xfrm>
            <a:off x="4892040" y="960120"/>
            <a:ext cx="4114800" cy="1097280"/>
          </a:xfrm>
          <a:prstGeom prst="rect">
            <a:avLst/>
          </a:prstGeom>
          <a:solidFill>
            <a:srgbClr val="112240"/>
          </a:solidFill>
          <a:ln w="12700">
            <a:solidFill>
              <a:srgbClr val="00B4D8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30" name="Shape 28"/>
          <p:cNvSpPr/>
          <p:nvPr/>
        </p:nvSpPr>
        <p:spPr>
          <a:xfrm>
            <a:off x="4892040" y="960120"/>
            <a:ext cx="54864" cy="1097280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1" name="Shape 29"/>
          <p:cNvSpPr/>
          <p:nvPr/>
        </p:nvSpPr>
        <p:spPr>
          <a:xfrm>
            <a:off x="8001000" y="1051560"/>
            <a:ext cx="868680" cy="274320"/>
          </a:xfrm>
          <a:prstGeom prst="rect">
            <a:avLst/>
          </a:prstGeom>
          <a:solidFill>
            <a:srgbClr val="00B4D8">
              <a:alpha val="3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2" name="Text 30"/>
          <p:cNvSpPr/>
          <p:nvPr/>
        </p:nvSpPr>
        <p:spPr>
          <a:xfrm>
            <a:off x="7982712" y="1051560"/>
            <a:ext cx="88696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75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EFFICIENCY</a:t>
            </a:r>
            <a:endParaRPr lang="en-US" sz="750" dirty="0"/>
          </a:p>
        </p:txBody>
      </p:sp>
      <p:sp>
        <p:nvSpPr>
          <p:cNvPr id="33" name="Text 31"/>
          <p:cNvSpPr/>
          <p:nvPr/>
        </p:nvSpPr>
        <p:spPr>
          <a:xfrm>
            <a:off x="5029200" y="1051560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5.  Optimize Mobile for Paid</a:t>
            </a:r>
            <a:endParaRPr lang="en-US" sz="1200" dirty="0"/>
          </a:p>
        </p:txBody>
      </p:sp>
      <p:sp>
        <p:nvSpPr>
          <p:cNvPr id="34" name="Text 32"/>
          <p:cNvSpPr/>
          <p:nvPr/>
        </p:nvSpPr>
        <p:spPr>
          <a:xfrm>
            <a:off x="5029200" y="1417320"/>
            <a:ext cx="3840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38% of paid traffic is mobile. Ensure paid landing pages are fully mobile-optimized.</a:t>
            </a:r>
            <a:endParaRPr lang="en-US" sz="95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914400" y="-914400"/>
            <a:ext cx="4572000" cy="4572000"/>
          </a:xfrm>
          <a:prstGeom prst="ellipse">
            <a:avLst/>
          </a:prstGeom>
          <a:solidFill>
            <a:srgbClr val="00B4D8">
              <a:alpha val="1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6400800" y="1828800"/>
            <a:ext cx="3657600" cy="3657600"/>
          </a:xfrm>
          <a:prstGeom prst="ellipse">
            <a:avLst/>
          </a:prstGeom>
          <a:solidFill>
            <a:srgbClr val="0077B6">
              <a:alpha val="15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914400" y="64008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Skills Demonstrated</a:t>
            </a:r>
            <a:endParaRPr lang="en-US" sz="2600" dirty="0"/>
          </a:p>
        </p:txBody>
      </p:sp>
      <p:sp>
        <p:nvSpPr>
          <p:cNvPr id="5" name="Shape 3"/>
          <p:cNvSpPr/>
          <p:nvPr/>
        </p:nvSpPr>
        <p:spPr>
          <a:xfrm>
            <a:off x="640080" y="1417320"/>
            <a:ext cx="246888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6" name="Shape 4"/>
          <p:cNvSpPr/>
          <p:nvPr/>
        </p:nvSpPr>
        <p:spPr>
          <a:xfrm>
            <a:off x="640080" y="1417320"/>
            <a:ext cx="2468880" cy="73152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7" name="Text 5"/>
          <p:cNvSpPr/>
          <p:nvPr/>
        </p:nvSpPr>
        <p:spPr>
          <a:xfrm>
            <a:off x="640080" y="1581912"/>
            <a:ext cx="24688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GA4 Explore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40080" y="1965960"/>
            <a:ext cx="24688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All 6 exploration types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3383280" y="1417320"/>
            <a:ext cx="246888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0" name="Shape 8"/>
          <p:cNvSpPr/>
          <p:nvPr/>
        </p:nvSpPr>
        <p:spPr>
          <a:xfrm>
            <a:off x="3383280" y="1417320"/>
            <a:ext cx="2468880" cy="73152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1" name="Text 9"/>
          <p:cNvSpPr/>
          <p:nvPr/>
        </p:nvSpPr>
        <p:spPr>
          <a:xfrm>
            <a:off x="3383280" y="1581912"/>
            <a:ext cx="24688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Funnel Analysis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3383280" y="1965960"/>
            <a:ext cx="24688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Drop-off identification</a:t>
            </a:r>
            <a:endParaRPr lang="en-US" sz="1000" dirty="0"/>
          </a:p>
        </p:txBody>
      </p:sp>
      <p:sp>
        <p:nvSpPr>
          <p:cNvPr id="13" name="Shape 11"/>
          <p:cNvSpPr/>
          <p:nvPr/>
        </p:nvSpPr>
        <p:spPr>
          <a:xfrm>
            <a:off x="6126480" y="1417320"/>
            <a:ext cx="246888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4" name="Shape 12"/>
          <p:cNvSpPr/>
          <p:nvPr/>
        </p:nvSpPr>
        <p:spPr>
          <a:xfrm>
            <a:off x="6126480" y="1417320"/>
            <a:ext cx="2468880" cy="73152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5" name="Text 13"/>
          <p:cNvSpPr/>
          <p:nvPr/>
        </p:nvSpPr>
        <p:spPr>
          <a:xfrm>
            <a:off x="6126480" y="1581912"/>
            <a:ext cx="24688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Cohort Analysis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6126480" y="1965960"/>
            <a:ext cx="24688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Retention measurement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640080" y="2651760"/>
            <a:ext cx="246888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18" name="Shape 16"/>
          <p:cNvSpPr/>
          <p:nvPr/>
        </p:nvSpPr>
        <p:spPr>
          <a:xfrm>
            <a:off x="640080" y="2651760"/>
            <a:ext cx="2468880" cy="73152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9" name="Text 17"/>
          <p:cNvSpPr/>
          <p:nvPr/>
        </p:nvSpPr>
        <p:spPr>
          <a:xfrm>
            <a:off x="640080" y="2816352"/>
            <a:ext cx="24688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Segment Strategy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640080" y="3200400"/>
            <a:ext cx="24688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Audience overlap analysis</a:t>
            </a:r>
            <a:endParaRPr lang="en-US" sz="1000" dirty="0"/>
          </a:p>
        </p:txBody>
      </p:sp>
      <p:sp>
        <p:nvSpPr>
          <p:cNvPr id="21" name="Shape 19"/>
          <p:cNvSpPr/>
          <p:nvPr/>
        </p:nvSpPr>
        <p:spPr>
          <a:xfrm>
            <a:off x="3383280" y="2651760"/>
            <a:ext cx="246888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22" name="Shape 20"/>
          <p:cNvSpPr/>
          <p:nvPr/>
        </p:nvSpPr>
        <p:spPr>
          <a:xfrm>
            <a:off x="3383280" y="2651760"/>
            <a:ext cx="2468880" cy="73152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3" name="Text 21"/>
          <p:cNvSpPr/>
          <p:nvPr/>
        </p:nvSpPr>
        <p:spPr>
          <a:xfrm>
            <a:off x="3383280" y="2816352"/>
            <a:ext cx="24688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LTV Analysis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3383280" y="3200400"/>
            <a:ext cx="24688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Channel value comparison</a:t>
            </a:r>
            <a:endParaRPr lang="en-US" sz="1000" dirty="0"/>
          </a:p>
        </p:txBody>
      </p:sp>
      <p:sp>
        <p:nvSpPr>
          <p:cNvPr id="25" name="Shape 23"/>
          <p:cNvSpPr/>
          <p:nvPr/>
        </p:nvSpPr>
        <p:spPr>
          <a:xfrm>
            <a:off x="6126480" y="2651760"/>
            <a:ext cx="2468880" cy="100584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26" name="Shape 24"/>
          <p:cNvSpPr/>
          <p:nvPr/>
        </p:nvSpPr>
        <p:spPr>
          <a:xfrm>
            <a:off x="6126480" y="2651760"/>
            <a:ext cx="2468880" cy="73152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7" name="Text 25"/>
          <p:cNvSpPr/>
          <p:nvPr/>
        </p:nvSpPr>
        <p:spPr>
          <a:xfrm>
            <a:off x="6126480" y="2816352"/>
            <a:ext cx="24688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 Storytelling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6126480" y="3200400"/>
            <a:ext cx="24688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Insights and Recommendations</a:t>
            </a:r>
            <a:endParaRPr lang="en-US" sz="1000" dirty="0"/>
          </a:p>
        </p:txBody>
      </p:sp>
      <p:sp>
        <p:nvSpPr>
          <p:cNvPr id="29" name="Shape 27"/>
          <p:cNvSpPr/>
          <p:nvPr/>
        </p:nvSpPr>
        <p:spPr>
          <a:xfrm>
            <a:off x="0" y="4846320"/>
            <a:ext cx="9144000" cy="297180"/>
          </a:xfrm>
          <a:prstGeom prst="rect">
            <a:avLst/>
          </a:prstGeom>
          <a:solidFill>
            <a:srgbClr val="0077B6">
              <a:alpha val="30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0" name="Text 28"/>
          <p:cNvSpPr/>
          <p:nvPr/>
        </p:nvSpPr>
        <p:spPr>
          <a:xfrm>
            <a:off x="0" y="4846320"/>
            <a:ext cx="9144000" cy="2971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endParaRPr lang="en-US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27000"/>
            <a:ext cx="9144000" cy="5143500"/>
          </a:xfrm>
          <a:prstGeom prst="rect">
            <a:avLst/>
          </a:prstGeom>
          <a:solidFill>
            <a:srgbClr val="00B4D8">
              <a:alpha val="12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9144000" cy="128016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457200" y="0"/>
            <a:ext cx="109728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6000" b="1" dirty="0">
                <a:solidFill>
                  <a:srgbClr val="00B4D8">
                    <a:alpha val="70000"/>
                  </a:srgb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01</a:t>
            </a:r>
            <a:endParaRPr lang="en-US" sz="6000" dirty="0"/>
          </a:p>
        </p:txBody>
      </p:sp>
      <p:sp>
        <p:nvSpPr>
          <p:cNvPr id="5" name="Text 3"/>
          <p:cNvSpPr/>
          <p:nvPr/>
        </p:nvSpPr>
        <p:spPr>
          <a:xfrm>
            <a:off x="1463040" y="205740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Free Form Exploration</a:t>
            </a:r>
            <a:endParaRPr lang="en-US" sz="3000" dirty="0"/>
          </a:p>
        </p:txBody>
      </p:sp>
      <p:sp>
        <p:nvSpPr>
          <p:cNvPr id="6" name="Text 4"/>
          <p:cNvSpPr/>
          <p:nvPr/>
        </p:nvSpPr>
        <p:spPr>
          <a:xfrm>
            <a:off x="1508760" y="662940"/>
            <a:ext cx="6858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GB" sz="1400" dirty="0">
                <a:solidFill>
                  <a:schemeClr val="bg1"/>
                </a:solidFill>
              </a:rPr>
              <a:t>How Are Users Visiting?</a:t>
            </a:r>
            <a:endParaRPr lang="en-US" sz="1300" dirty="0">
              <a:solidFill>
                <a:schemeClr val="bg1"/>
              </a:solidFill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3726476-BDF9-4398-3834-BEBB4ED00B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9952"/>
          <a:stretch/>
        </p:blipFill>
        <p:spPr>
          <a:xfrm>
            <a:off x="2359201" y="1418749"/>
            <a:ext cx="1196799" cy="3221566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F3EFD3C1-7B29-3626-9036-0FB6CE5933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1383"/>
          <a:stretch/>
        </p:blipFill>
        <p:spPr>
          <a:xfrm>
            <a:off x="3556000" y="1418747"/>
            <a:ext cx="1196798" cy="3221566"/>
          </a:xfrm>
          <a:prstGeom prst="rect">
            <a:avLst/>
          </a:prstGeom>
        </p:spPr>
      </p:pic>
      <p:pic>
        <p:nvPicPr>
          <p:cNvPr id="12" name="Picture 11" descr="A screenshot of a phone&#10;&#10;Description automatically generated">
            <a:extLst>
              <a:ext uri="{FF2B5EF4-FFF2-40B4-BE49-F238E27FC236}">
                <a16:creationId xmlns:a16="http://schemas.microsoft.com/office/drawing/2014/main" id="{82378370-BE10-9C08-613B-BA1F6E261FC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1383"/>
          <a:stretch/>
        </p:blipFill>
        <p:spPr>
          <a:xfrm>
            <a:off x="6070600" y="1415368"/>
            <a:ext cx="1196797" cy="3219707"/>
          </a:xfrm>
          <a:prstGeom prst="rect">
            <a:avLst/>
          </a:prstGeom>
        </p:spPr>
      </p:pic>
      <p:pic>
        <p:nvPicPr>
          <p:cNvPr id="14" name="Picture 13" descr="A screenshot of a phone&#10;&#10;Description automatically generated">
            <a:extLst>
              <a:ext uri="{FF2B5EF4-FFF2-40B4-BE49-F238E27FC236}">
                <a16:creationId xmlns:a16="http://schemas.microsoft.com/office/drawing/2014/main" id="{1237FB29-01F9-C255-1020-FB1E80593AA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9235"/>
          <a:stretch/>
        </p:blipFill>
        <p:spPr>
          <a:xfrm>
            <a:off x="4752798" y="1413510"/>
            <a:ext cx="1317802" cy="3221566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DB36E98-BE4C-0AFC-5AE1-32401DC1B9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7397" y="1407160"/>
            <a:ext cx="1480659" cy="3233153"/>
          </a:xfrm>
          <a:prstGeom prst="rect">
            <a:avLst/>
          </a:prstGeom>
        </p:spPr>
      </p:pic>
      <p:pic>
        <p:nvPicPr>
          <p:cNvPr id="18" name="Picture 17" descr="A screenshot of a phone&#10;&#10;Description automatically generated">
            <a:extLst>
              <a:ext uri="{FF2B5EF4-FFF2-40B4-BE49-F238E27FC236}">
                <a16:creationId xmlns:a16="http://schemas.microsoft.com/office/drawing/2014/main" id="{09498B09-6E7D-39E7-5625-C667A48CCC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0205" y="1418749"/>
            <a:ext cx="2108996" cy="322156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54864" cy="777240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228600" y="0"/>
            <a:ext cx="548640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Free Form Exploration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228600" y="0"/>
            <a:ext cx="8686800" cy="77724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9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Rows: City  |  Columns: Device Category  |  Values: Active Users + Sessions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365760" y="91440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b="1" kern="0" spc="2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DEVICE SPLIT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365760" y="1234440"/>
            <a:ext cx="9144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Desktop</a:t>
            </a:r>
            <a:endParaRPr lang="en-US" sz="1100" dirty="0"/>
          </a:p>
        </p:txBody>
      </p:sp>
      <p:sp>
        <p:nvSpPr>
          <p:cNvPr id="8" name="Shape 6"/>
          <p:cNvSpPr/>
          <p:nvPr/>
        </p:nvSpPr>
        <p:spPr>
          <a:xfrm>
            <a:off x="1371600" y="1261872"/>
            <a:ext cx="2560320" cy="201168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9" name="Shape 7"/>
          <p:cNvSpPr/>
          <p:nvPr/>
        </p:nvSpPr>
        <p:spPr>
          <a:xfrm>
            <a:off x="1371600" y="1261872"/>
            <a:ext cx="1479865" cy="201168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0" name="Text 8"/>
          <p:cNvSpPr/>
          <p:nvPr/>
        </p:nvSpPr>
        <p:spPr>
          <a:xfrm>
            <a:off x="4023360" y="1234440"/>
            <a:ext cx="1828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57.8%  (28,850)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365760" y="1892808"/>
            <a:ext cx="9144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Mobile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1371600" y="1920240"/>
            <a:ext cx="2560320" cy="201168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3" name="Shape 11"/>
          <p:cNvSpPr/>
          <p:nvPr/>
        </p:nvSpPr>
        <p:spPr>
          <a:xfrm>
            <a:off x="1371600" y="1920240"/>
            <a:ext cx="1052292" cy="201168"/>
          </a:xfrm>
          <a:prstGeom prst="rect">
            <a:avLst/>
          </a:prstGeom>
          <a:solidFill>
            <a:srgbClr val="0077B6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4" name="Text 12"/>
          <p:cNvSpPr/>
          <p:nvPr/>
        </p:nvSpPr>
        <p:spPr>
          <a:xfrm>
            <a:off x="4023360" y="1892808"/>
            <a:ext cx="1828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0077B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41.1%  (20,518)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365760" y="2551176"/>
            <a:ext cx="9144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Tablet</a:t>
            </a:r>
            <a:endParaRPr lang="en-US" sz="1100" dirty="0"/>
          </a:p>
        </p:txBody>
      </p:sp>
      <p:sp>
        <p:nvSpPr>
          <p:cNvPr id="16" name="Shape 14"/>
          <p:cNvSpPr/>
          <p:nvPr/>
        </p:nvSpPr>
        <p:spPr>
          <a:xfrm>
            <a:off x="1371600" y="2578608"/>
            <a:ext cx="2560320" cy="201168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7" name="Shape 15"/>
          <p:cNvSpPr/>
          <p:nvPr/>
        </p:nvSpPr>
        <p:spPr>
          <a:xfrm>
            <a:off x="1371600" y="2578608"/>
            <a:ext cx="16386" cy="201168"/>
          </a:xfrm>
          <a:prstGeom prst="rect">
            <a:avLst/>
          </a:prstGeom>
          <a:solidFill>
            <a:srgbClr val="7BA7C4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8" name="Text 16"/>
          <p:cNvSpPr/>
          <p:nvPr/>
        </p:nvSpPr>
        <p:spPr>
          <a:xfrm>
            <a:off x="4023360" y="2551176"/>
            <a:ext cx="1828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0.64%  (322)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365760" y="3337560"/>
            <a:ext cx="4572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b="1" kern="0" spc="2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TOP CITIES BY DEVICE</a:t>
            </a:r>
            <a:endParaRPr lang="en-US" sz="900" dirty="0"/>
          </a:p>
        </p:txBody>
      </p:sp>
      <p:graphicFrame>
        <p:nvGraphicFramePr>
          <p:cNvPr id="20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5532273"/>
              </p:ext>
            </p:extLst>
          </p:nvPr>
        </p:nvGraphicFramePr>
        <p:xfrm>
          <a:off x="365760" y="3639312"/>
          <a:ext cx="5303520" cy="1426464"/>
        </p:xfrm>
        <a:graphic>
          <a:graphicData uri="http://schemas.openxmlformats.org/drawingml/2006/table">
            <a:tbl>
              <a:tblPr/>
              <a:tblGrid>
                <a:gridCol w="10607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chemeClr val="bg1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City</a:t>
                      </a:r>
                      <a:endParaRPr lang="en-US" sz="900" dirty="0"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chemeClr val="bg1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Brand</a:t>
                      </a:r>
                      <a:endParaRPr lang="en-US" sz="900" dirty="0"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chemeClr val="bg1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Browser</a:t>
                      </a:r>
                      <a:endParaRPr lang="en-US" sz="900" dirty="0"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chemeClr val="bg1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Desktop</a:t>
                      </a:r>
                      <a:endParaRPr lang="en-US" sz="900" dirty="0"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chemeClr val="bg1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Mobile</a:t>
                      </a:r>
                      <a:endParaRPr lang="en-US" sz="900" dirty="0"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(not set)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Google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Chrome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745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9,876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Quinton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Google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Chrome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2,544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0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Mountain View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Apple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Chrome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1,061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23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Sunnyvale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Apple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Chrome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856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14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New York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Apple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Chrome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808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E8F4FD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42</a:t>
                      </a:r>
                      <a:endParaRPr lang="en-US" sz="9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12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1" name="Text 18"/>
          <p:cNvSpPr/>
          <p:nvPr/>
        </p:nvSpPr>
        <p:spPr>
          <a:xfrm>
            <a:off x="5943600" y="91440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b="1" kern="0" spc="2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KEY FINDINGS</a:t>
            </a:r>
            <a:endParaRPr lang="en-US" sz="900" dirty="0"/>
          </a:p>
        </p:txBody>
      </p:sp>
      <p:sp>
        <p:nvSpPr>
          <p:cNvPr id="22" name="Shape 19"/>
          <p:cNvSpPr/>
          <p:nvPr/>
        </p:nvSpPr>
        <p:spPr>
          <a:xfrm>
            <a:off x="5943600" y="1234440"/>
            <a:ext cx="2926080" cy="73152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23" name="Text 20"/>
          <p:cNvSpPr/>
          <p:nvPr/>
        </p:nvSpPr>
        <p:spPr>
          <a:xfrm>
            <a:off x="6035040" y="1280160"/>
            <a:ext cx="27432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Chrome = 100% of all browsers — zero optimization needed for other browsers</a:t>
            </a:r>
            <a:endParaRPr lang="en-US" sz="950" dirty="0"/>
          </a:p>
        </p:txBody>
      </p:sp>
      <p:sp>
        <p:nvSpPr>
          <p:cNvPr id="24" name="Shape 21"/>
          <p:cNvSpPr/>
          <p:nvPr/>
        </p:nvSpPr>
        <p:spPr>
          <a:xfrm>
            <a:off x="5943600" y="2148840"/>
            <a:ext cx="2926080" cy="73152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25" name="Text 22"/>
          <p:cNvSpPr/>
          <p:nvPr/>
        </p:nvSpPr>
        <p:spPr>
          <a:xfrm>
            <a:off x="6035040" y="2194560"/>
            <a:ext cx="27432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9,876 mobile users have NO city data — major tracking gap</a:t>
            </a:r>
            <a:endParaRPr lang="en-US" sz="950" dirty="0"/>
          </a:p>
        </p:txBody>
      </p:sp>
      <p:sp>
        <p:nvSpPr>
          <p:cNvPr id="26" name="Shape 23"/>
          <p:cNvSpPr/>
          <p:nvPr/>
        </p:nvSpPr>
        <p:spPr>
          <a:xfrm>
            <a:off x="5943600" y="3063240"/>
            <a:ext cx="2926080" cy="73152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27" name="Text 24"/>
          <p:cNvSpPr/>
          <p:nvPr/>
        </p:nvSpPr>
        <p:spPr>
          <a:xfrm>
            <a:off x="6035040" y="3108960"/>
            <a:ext cx="27432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Silicon Valley dominates — tech workers on Apple+Chrome</a:t>
            </a:r>
            <a:endParaRPr lang="en-US" sz="950" dirty="0"/>
          </a:p>
        </p:txBody>
      </p:sp>
      <p:sp>
        <p:nvSpPr>
          <p:cNvPr id="28" name="Shape 25"/>
          <p:cNvSpPr/>
          <p:nvPr/>
        </p:nvSpPr>
        <p:spPr>
          <a:xfrm>
            <a:off x="5943600" y="3977640"/>
            <a:ext cx="2926080" cy="731520"/>
          </a:xfrm>
          <a:prstGeom prst="rect">
            <a:avLst/>
          </a:prstGeom>
          <a:solidFill>
            <a:srgbClr val="112240"/>
          </a:solidFill>
          <a:ln w="12700">
            <a:solidFill>
              <a:srgbClr val="0077B6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29" name="Text 26"/>
          <p:cNvSpPr/>
          <p:nvPr/>
        </p:nvSpPr>
        <p:spPr>
          <a:xfrm>
            <a:off x="6035040" y="4023360"/>
            <a:ext cx="27432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50" dirty="0">
                <a:solidFill>
                  <a:srgbClr val="E8F4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Quinton: 2,544 desktop, ZERO mobile — likely a corporate network</a:t>
            </a:r>
            <a:endParaRPr lang="en-US" sz="9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79DF1D-862A-465D-F04E-203F4C3F0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>
            <a:extLst>
              <a:ext uri="{FF2B5EF4-FFF2-40B4-BE49-F238E27FC236}">
                <a16:creationId xmlns:a16="http://schemas.microsoft.com/office/drawing/2014/main" id="{C1032BBA-90A1-3F48-9C26-281D11A580DC}"/>
              </a:ext>
            </a:extLst>
          </p:cNvPr>
          <p:cNvSpPr/>
          <p:nvPr/>
        </p:nvSpPr>
        <p:spPr>
          <a:xfrm>
            <a:off x="1463040" y="2011680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3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4D6EB-0ED3-0CE0-56F2-CB3EDD491205}"/>
              </a:ext>
            </a:extLst>
          </p:cNvPr>
          <p:cNvSpPr txBox="1"/>
          <p:nvPr/>
        </p:nvSpPr>
        <p:spPr>
          <a:xfrm>
            <a:off x="1303867" y="1082099"/>
            <a:ext cx="6858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Desktop is dominant at 57.8%: </a:t>
            </a:r>
            <a:r>
              <a:rPr lang="en-GB" dirty="0">
                <a:solidFill>
                  <a:schemeClr val="bg1"/>
                </a:solidFill>
              </a:rPr>
              <a:t>prioritize desktop experience first for any new features or redesigns.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Fix mobile tracking immediately:</a:t>
            </a:r>
            <a:r>
              <a:rPr lang="en-GB" dirty="0">
                <a:solidFill>
                  <a:schemeClr val="bg1"/>
                </a:solidFill>
              </a:rPr>
              <a:t> 9,876 mobile users have no location data, you are blind to nearly 10K users.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Chrome is 100% of all traffic: </a:t>
            </a:r>
            <a:r>
              <a:rPr lang="en-GB" dirty="0">
                <a:solidFill>
                  <a:schemeClr val="bg1"/>
                </a:solidFill>
              </a:rPr>
              <a:t>no need to test or optimize for Safari, Firefox or any other browser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Target Silicon Valley separately</a:t>
            </a:r>
            <a:r>
              <a:rPr lang="en-GB" dirty="0">
                <a:solidFill>
                  <a:schemeClr val="bg1"/>
                </a:solidFill>
              </a:rPr>
              <a:t> Mountain View, Sunnyvale and San Francisco are tech workers who behave differently from general audience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Ignore tablet completely: O</a:t>
            </a:r>
            <a:r>
              <a:rPr lang="en-GB" dirty="0">
                <a:solidFill>
                  <a:schemeClr val="bg1"/>
                </a:solidFill>
              </a:rPr>
              <a:t>nly 322 users (0.64%) do not justify any dedicated optimization effort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079278-4D57-684D-75A1-DDAF2F69C802}"/>
              </a:ext>
            </a:extLst>
          </p:cNvPr>
          <p:cNvSpPr txBox="1"/>
          <p:nvPr/>
        </p:nvSpPr>
        <p:spPr>
          <a:xfrm>
            <a:off x="1303867" y="552748"/>
            <a:ext cx="6070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Free Form Report — Key Findings &amp;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3127083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5C5C">
              <a:alpha val="12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9144000" cy="128016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428414" y="0"/>
            <a:ext cx="109728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6000" b="1" dirty="0">
                <a:solidFill>
                  <a:srgbClr val="FF5C5C">
                    <a:alpha val="70000"/>
                  </a:srgb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02</a:t>
            </a:r>
            <a:endParaRPr lang="en-US" sz="6000" dirty="0"/>
          </a:p>
        </p:txBody>
      </p:sp>
      <p:sp>
        <p:nvSpPr>
          <p:cNvPr id="5" name="Text 3"/>
          <p:cNvSpPr/>
          <p:nvPr/>
        </p:nvSpPr>
        <p:spPr>
          <a:xfrm>
            <a:off x="1395307" y="205740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Funnel Exploration</a:t>
            </a:r>
            <a:endParaRPr lang="en-US" sz="3000" dirty="0"/>
          </a:p>
        </p:txBody>
      </p:sp>
      <p:sp>
        <p:nvSpPr>
          <p:cNvPr id="6" name="Text 4"/>
          <p:cNvSpPr/>
          <p:nvPr/>
        </p:nvSpPr>
        <p:spPr>
          <a:xfrm>
            <a:off x="1395307" y="674370"/>
            <a:ext cx="6858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Purchase Journey — Where Are Users Dropping Off?</a:t>
            </a:r>
            <a:endParaRPr lang="en-US" sz="1300" dirty="0"/>
          </a:p>
        </p:txBody>
      </p:sp>
      <p:pic>
        <p:nvPicPr>
          <p:cNvPr id="8" name="Picture 7" descr="A screenshot of a data&#10;&#10;Description automatically generated">
            <a:extLst>
              <a:ext uri="{FF2B5EF4-FFF2-40B4-BE49-F238E27FC236}">
                <a16:creationId xmlns:a16="http://schemas.microsoft.com/office/drawing/2014/main" id="{151397E1-D118-F80B-1D00-9A6CC8B92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96" y="1280160"/>
            <a:ext cx="6857999" cy="37434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54864" cy="777240"/>
          </a:xfrm>
          <a:prstGeom prst="rect">
            <a:avLst/>
          </a:prstGeom>
          <a:solidFill>
            <a:srgbClr val="FF5C5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228600" y="0"/>
            <a:ext cx="548640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Funnel Exploration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228600" y="0"/>
            <a:ext cx="8686800" cy="77724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900" dirty="0">
                <a:solidFill>
                  <a:srgbClr val="7BA7C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session_start → view_item → add_to_cart → begin_checkout → purchase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274320" y="960120"/>
            <a:ext cx="1554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Session Start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1920240" y="1005840"/>
            <a:ext cx="5029200" cy="347472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8" name="Shape 6"/>
          <p:cNvSpPr/>
          <p:nvPr/>
        </p:nvSpPr>
        <p:spPr>
          <a:xfrm>
            <a:off x="1920240" y="1005840"/>
            <a:ext cx="5029200" cy="347472"/>
          </a:xfrm>
          <a:prstGeom prst="rect">
            <a:avLst/>
          </a:prstGeom>
          <a:solidFill>
            <a:srgbClr val="00B4D8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9" name="Text 7"/>
          <p:cNvSpPr/>
          <p:nvPr/>
        </p:nvSpPr>
        <p:spPr>
          <a:xfrm>
            <a:off x="7086600" y="96012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00B4D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45,259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274320" y="1737360"/>
            <a:ext cx="1554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View Item</a:t>
            </a:r>
            <a:endParaRPr lang="en-US" sz="1100" dirty="0"/>
          </a:p>
        </p:txBody>
      </p:sp>
      <p:sp>
        <p:nvSpPr>
          <p:cNvPr id="11" name="Shape 9"/>
          <p:cNvSpPr/>
          <p:nvPr/>
        </p:nvSpPr>
        <p:spPr>
          <a:xfrm>
            <a:off x="1920240" y="1783080"/>
            <a:ext cx="5029200" cy="347472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2" name="Shape 10"/>
          <p:cNvSpPr/>
          <p:nvPr/>
        </p:nvSpPr>
        <p:spPr>
          <a:xfrm>
            <a:off x="1920240" y="1783080"/>
            <a:ext cx="109728" cy="347472"/>
          </a:xfrm>
          <a:prstGeom prst="rect">
            <a:avLst/>
          </a:prstGeom>
          <a:solidFill>
            <a:srgbClr val="FF5C5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3" name="Text 11"/>
          <p:cNvSpPr/>
          <p:nvPr/>
        </p:nvSpPr>
        <p:spPr>
          <a:xfrm>
            <a:off x="7086600" y="173736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FF5C5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403</a:t>
            </a:r>
            <a:endParaRPr lang="en-US" sz="1100" dirty="0"/>
          </a:p>
        </p:txBody>
      </p:sp>
      <p:sp>
        <p:nvSpPr>
          <p:cNvPr id="14" name="Shape 12"/>
          <p:cNvSpPr/>
          <p:nvPr/>
        </p:nvSpPr>
        <p:spPr>
          <a:xfrm>
            <a:off x="8092440" y="1783080"/>
            <a:ext cx="822960" cy="320040"/>
          </a:xfrm>
          <a:prstGeom prst="rect">
            <a:avLst/>
          </a:prstGeom>
          <a:solidFill>
            <a:srgbClr val="FF5C5C">
              <a:alpha val="25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5" name="Text 13"/>
          <p:cNvSpPr/>
          <p:nvPr/>
        </p:nvSpPr>
        <p:spPr>
          <a:xfrm>
            <a:off x="8092440" y="1783080"/>
            <a:ext cx="8229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FF5C5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-99.1%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274320" y="2514600"/>
            <a:ext cx="1554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Add to Cart</a:t>
            </a:r>
            <a:endParaRPr lang="en-US" sz="1100" dirty="0"/>
          </a:p>
        </p:txBody>
      </p:sp>
      <p:sp>
        <p:nvSpPr>
          <p:cNvPr id="17" name="Shape 15"/>
          <p:cNvSpPr/>
          <p:nvPr/>
        </p:nvSpPr>
        <p:spPr>
          <a:xfrm>
            <a:off x="1920240" y="2560320"/>
            <a:ext cx="5029200" cy="347472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8" name="Shape 16"/>
          <p:cNvSpPr/>
          <p:nvPr/>
        </p:nvSpPr>
        <p:spPr>
          <a:xfrm>
            <a:off x="1920240" y="2560320"/>
            <a:ext cx="109728" cy="347472"/>
          </a:xfrm>
          <a:prstGeom prst="rect">
            <a:avLst/>
          </a:prstGeom>
          <a:solidFill>
            <a:srgbClr val="FF8C42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9" name="Text 17"/>
          <p:cNvSpPr/>
          <p:nvPr/>
        </p:nvSpPr>
        <p:spPr>
          <a:xfrm>
            <a:off x="7086600" y="251460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FF8C4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52</a:t>
            </a:r>
            <a:endParaRPr lang="en-US" sz="1100" dirty="0"/>
          </a:p>
        </p:txBody>
      </p:sp>
      <p:sp>
        <p:nvSpPr>
          <p:cNvPr id="20" name="Shape 18"/>
          <p:cNvSpPr/>
          <p:nvPr/>
        </p:nvSpPr>
        <p:spPr>
          <a:xfrm>
            <a:off x="8092440" y="2560320"/>
            <a:ext cx="822960" cy="320040"/>
          </a:xfrm>
          <a:prstGeom prst="rect">
            <a:avLst/>
          </a:prstGeom>
          <a:solidFill>
            <a:srgbClr val="FF5C5C">
              <a:alpha val="25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1" name="Text 19"/>
          <p:cNvSpPr/>
          <p:nvPr/>
        </p:nvSpPr>
        <p:spPr>
          <a:xfrm>
            <a:off x="8092440" y="2560320"/>
            <a:ext cx="8229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FF5C5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-87.1%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274320" y="3291840"/>
            <a:ext cx="1554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Begin Checkout</a:t>
            </a:r>
            <a:endParaRPr lang="en-US" sz="1100" dirty="0"/>
          </a:p>
        </p:txBody>
      </p:sp>
      <p:sp>
        <p:nvSpPr>
          <p:cNvPr id="23" name="Shape 21"/>
          <p:cNvSpPr/>
          <p:nvPr/>
        </p:nvSpPr>
        <p:spPr>
          <a:xfrm>
            <a:off x="1920240" y="3337560"/>
            <a:ext cx="5029200" cy="347472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4" name="Shape 22"/>
          <p:cNvSpPr/>
          <p:nvPr/>
        </p:nvSpPr>
        <p:spPr>
          <a:xfrm>
            <a:off x="1920240" y="3337560"/>
            <a:ext cx="109728" cy="347472"/>
          </a:xfrm>
          <a:prstGeom prst="rect">
            <a:avLst/>
          </a:prstGeom>
          <a:solidFill>
            <a:srgbClr val="FFD166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5" name="Text 23"/>
          <p:cNvSpPr/>
          <p:nvPr/>
        </p:nvSpPr>
        <p:spPr>
          <a:xfrm>
            <a:off x="7086600" y="329184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FFD16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22</a:t>
            </a:r>
            <a:endParaRPr lang="en-US" sz="1100" dirty="0"/>
          </a:p>
        </p:txBody>
      </p:sp>
      <p:sp>
        <p:nvSpPr>
          <p:cNvPr id="26" name="Shape 24"/>
          <p:cNvSpPr/>
          <p:nvPr/>
        </p:nvSpPr>
        <p:spPr>
          <a:xfrm>
            <a:off x="8092440" y="3337560"/>
            <a:ext cx="822960" cy="320040"/>
          </a:xfrm>
          <a:prstGeom prst="rect">
            <a:avLst/>
          </a:prstGeom>
          <a:solidFill>
            <a:srgbClr val="FF5C5C">
              <a:alpha val="25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7" name="Text 25"/>
          <p:cNvSpPr/>
          <p:nvPr/>
        </p:nvSpPr>
        <p:spPr>
          <a:xfrm>
            <a:off x="8092440" y="3337560"/>
            <a:ext cx="8229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FF5C5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-57.7%</a:t>
            </a:r>
            <a:endParaRPr lang="en-US" sz="900" dirty="0"/>
          </a:p>
        </p:txBody>
      </p:sp>
      <p:sp>
        <p:nvSpPr>
          <p:cNvPr id="28" name="Text 26"/>
          <p:cNvSpPr/>
          <p:nvPr/>
        </p:nvSpPr>
        <p:spPr>
          <a:xfrm>
            <a:off x="274320" y="4069080"/>
            <a:ext cx="1554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Purchase</a:t>
            </a:r>
            <a:endParaRPr lang="en-US" sz="1100" dirty="0"/>
          </a:p>
        </p:txBody>
      </p:sp>
      <p:sp>
        <p:nvSpPr>
          <p:cNvPr id="29" name="Shape 27"/>
          <p:cNvSpPr/>
          <p:nvPr/>
        </p:nvSpPr>
        <p:spPr>
          <a:xfrm>
            <a:off x="1920240" y="4114800"/>
            <a:ext cx="5029200" cy="347472"/>
          </a:xfrm>
          <a:prstGeom prst="rect">
            <a:avLst/>
          </a:prstGeom>
          <a:solidFill>
            <a:srgbClr val="112240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0" name="Shape 28"/>
          <p:cNvSpPr/>
          <p:nvPr/>
        </p:nvSpPr>
        <p:spPr>
          <a:xfrm>
            <a:off x="1920240" y="4114800"/>
            <a:ext cx="109728" cy="347472"/>
          </a:xfrm>
          <a:prstGeom prst="rect">
            <a:avLst/>
          </a:prstGeom>
          <a:solidFill>
            <a:srgbClr val="2DC65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1" name="Text 29"/>
          <p:cNvSpPr/>
          <p:nvPr/>
        </p:nvSpPr>
        <p:spPr>
          <a:xfrm>
            <a:off x="7086600" y="406908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2DC65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17</a:t>
            </a:r>
            <a:endParaRPr lang="en-US" sz="1100" dirty="0"/>
          </a:p>
        </p:txBody>
      </p:sp>
      <p:sp>
        <p:nvSpPr>
          <p:cNvPr id="32" name="Shape 30"/>
          <p:cNvSpPr/>
          <p:nvPr/>
        </p:nvSpPr>
        <p:spPr>
          <a:xfrm>
            <a:off x="8092440" y="4114800"/>
            <a:ext cx="822960" cy="320040"/>
          </a:xfrm>
          <a:prstGeom prst="rect">
            <a:avLst/>
          </a:prstGeom>
          <a:solidFill>
            <a:srgbClr val="FF5C5C">
              <a:alpha val="25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3" name="Text 31"/>
          <p:cNvSpPr/>
          <p:nvPr/>
        </p:nvSpPr>
        <p:spPr>
          <a:xfrm>
            <a:off x="8092440" y="4114800"/>
            <a:ext cx="8229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FF5C5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-22.7%</a:t>
            </a:r>
            <a:endParaRPr lang="en-US" sz="900" dirty="0"/>
          </a:p>
        </p:txBody>
      </p:sp>
      <p:sp>
        <p:nvSpPr>
          <p:cNvPr id="34" name="Shape 32"/>
          <p:cNvSpPr/>
          <p:nvPr/>
        </p:nvSpPr>
        <p:spPr>
          <a:xfrm>
            <a:off x="274320" y="4617720"/>
            <a:ext cx="8595360" cy="411480"/>
          </a:xfrm>
          <a:prstGeom prst="rect">
            <a:avLst/>
          </a:prstGeom>
          <a:solidFill>
            <a:srgbClr val="3D0000"/>
          </a:solidFill>
          <a:ln w="12700">
            <a:solidFill>
              <a:srgbClr val="FF5C5C"/>
            </a:solidFill>
            <a:prstDash val="solid"/>
          </a:ln>
          <a:effectLst>
            <a:outerShdw blurRad="101600" dist="38100" dir="81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en-PK"/>
          </a:p>
        </p:txBody>
      </p:sp>
      <p:sp>
        <p:nvSpPr>
          <p:cNvPr id="35" name="Text 33"/>
          <p:cNvSpPr/>
          <p:nvPr/>
        </p:nvSpPr>
        <p:spPr>
          <a:xfrm>
            <a:off x="365760" y="4617720"/>
            <a:ext cx="84124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50" b="1" dirty="0">
                <a:solidFill>
                  <a:srgbClr val="FF5C5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CRITICAL: 99.1% of users abandon before viewing a single product — homepage navigation is the #1 priority fix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62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9414A2-453F-C10B-C50A-5930522E4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>
            <a:extLst>
              <a:ext uri="{FF2B5EF4-FFF2-40B4-BE49-F238E27FC236}">
                <a16:creationId xmlns:a16="http://schemas.microsoft.com/office/drawing/2014/main" id="{5EBE9B4B-BB48-D22B-2F96-B0F24FE9C015}"/>
              </a:ext>
            </a:extLst>
          </p:cNvPr>
          <p:cNvSpPr/>
          <p:nvPr/>
        </p:nvSpPr>
        <p:spPr>
          <a:xfrm>
            <a:off x="1463040" y="2011680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3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19A0AB-7FA8-354F-FF2F-8CA298CF765C}"/>
              </a:ext>
            </a:extLst>
          </p:cNvPr>
          <p:cNvSpPr txBox="1"/>
          <p:nvPr/>
        </p:nvSpPr>
        <p:spPr>
          <a:xfrm>
            <a:off x="1312334" y="712960"/>
            <a:ext cx="6858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Funnel Analysis — Key Findings &amp; Recommendations</a:t>
            </a:r>
          </a:p>
          <a:p>
            <a:endParaRPr lang="en-GB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PK" b="1" dirty="0">
                <a:solidFill>
                  <a:schemeClr val="bg1"/>
                </a:solidFill>
              </a:rPr>
              <a:t>99.1% </a:t>
            </a:r>
            <a:r>
              <a:rPr lang="en-GB" b="1" dirty="0">
                <a:solidFill>
                  <a:schemeClr val="bg1"/>
                </a:solidFill>
              </a:rPr>
              <a:t>of users never view a product on </a:t>
            </a:r>
            <a:r>
              <a:rPr lang="en-GB" dirty="0">
                <a:solidFill>
                  <a:schemeClr val="bg1"/>
                </a:solidFill>
              </a:rPr>
              <a:t>homepage fails to guide visitors to the </a:t>
            </a:r>
            <a:r>
              <a:rPr lang="en-GB" dirty="0" err="1">
                <a:solidFill>
                  <a:schemeClr val="bg1"/>
                </a:solidFill>
              </a:rPr>
              <a:t>catalog</a:t>
            </a:r>
            <a:endParaRPr lang="en-GB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PK" b="1" dirty="0">
                <a:solidFill>
                  <a:schemeClr val="bg1"/>
                </a:solidFill>
              </a:rPr>
              <a:t>87.1% </a:t>
            </a:r>
            <a:r>
              <a:rPr lang="en-GB" b="1" dirty="0">
                <a:solidFill>
                  <a:schemeClr val="bg1"/>
                </a:solidFill>
              </a:rPr>
              <a:t>who view a product don't add to cart</a:t>
            </a:r>
            <a:r>
              <a:rPr lang="en-GB" dirty="0">
                <a:solidFill>
                  <a:schemeClr val="bg1"/>
                </a:solidFill>
              </a:rPr>
              <a:t> , product pages need stronger CTAs and trust signals like reviews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PK" b="1" dirty="0">
                <a:solidFill>
                  <a:schemeClr val="bg1"/>
                </a:solidFill>
              </a:rPr>
              <a:t>57.7% </a:t>
            </a:r>
            <a:r>
              <a:rPr lang="en-GB" b="1" dirty="0">
                <a:solidFill>
                  <a:schemeClr val="bg1"/>
                </a:solidFill>
              </a:rPr>
              <a:t>abandon cart, </a:t>
            </a:r>
            <a:r>
              <a:rPr lang="en-GB" dirty="0">
                <a:solidFill>
                  <a:schemeClr val="bg1"/>
                </a:solidFill>
              </a:rPr>
              <a:t>retargeting emails and free shipping offers can recover these users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PK" b="1" dirty="0">
                <a:solidFill>
                  <a:schemeClr val="bg1"/>
                </a:solidFill>
              </a:rPr>
              <a:t>77.3% </a:t>
            </a:r>
            <a:r>
              <a:rPr lang="en-GB" b="1" dirty="0">
                <a:solidFill>
                  <a:schemeClr val="bg1"/>
                </a:solidFill>
              </a:rPr>
              <a:t>who start checkout complete it, </a:t>
            </a:r>
            <a:r>
              <a:rPr lang="en-GB" dirty="0">
                <a:solidFill>
                  <a:schemeClr val="bg1"/>
                </a:solidFill>
              </a:rPr>
              <a:t>payment experience is healthy, no changes needed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PK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All optimization should focus on homepage product page</a:t>
            </a:r>
            <a:r>
              <a:rPr lang="en-GB" dirty="0">
                <a:solidFill>
                  <a:schemeClr val="bg1"/>
                </a:solidFill>
              </a:rPr>
              <a:t> , fixing this one step could multiply revenue without changing anything else</a:t>
            </a:r>
          </a:p>
        </p:txBody>
      </p:sp>
    </p:spTree>
    <p:extLst>
      <p:ext uri="{BB962C8B-B14F-4D97-AF65-F5344CB8AC3E}">
        <p14:creationId xmlns:p14="http://schemas.microsoft.com/office/powerpoint/2010/main" val="3754115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8CAE4">
              <a:alpha val="12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9144000" cy="1280160"/>
          </a:xfrm>
          <a:prstGeom prst="rect">
            <a:avLst/>
          </a:prstGeom>
          <a:solidFill>
            <a:srgbClr val="0E1E35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416560" y="0"/>
            <a:ext cx="109728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6000" b="1" dirty="0">
                <a:solidFill>
                  <a:srgbClr val="48CAE4">
                    <a:alpha val="70000"/>
                  </a:srgb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03</a:t>
            </a:r>
            <a:endParaRPr lang="en-US" sz="6000" dirty="0"/>
          </a:p>
        </p:txBody>
      </p:sp>
      <p:sp>
        <p:nvSpPr>
          <p:cNvPr id="5" name="Text 3"/>
          <p:cNvSpPr/>
          <p:nvPr/>
        </p:nvSpPr>
        <p:spPr>
          <a:xfrm>
            <a:off x="1320800" y="205740"/>
            <a:ext cx="68580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Path Exploration</a:t>
            </a:r>
            <a:endParaRPr lang="en-US" sz="3000" dirty="0"/>
          </a:p>
        </p:txBody>
      </p:sp>
      <p:sp>
        <p:nvSpPr>
          <p:cNvPr id="6" name="Text 4"/>
          <p:cNvSpPr/>
          <p:nvPr/>
        </p:nvSpPr>
        <p:spPr>
          <a:xfrm>
            <a:off x="1320800" y="685800"/>
            <a:ext cx="6858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B8D4E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Journey Mapping — What Do Users Do After Landing?</a:t>
            </a:r>
            <a:endParaRPr lang="en-US" sz="1300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DD30C14-3C04-00BF-C49E-F58DA8CCA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478" y="1280160"/>
            <a:ext cx="5184655" cy="37643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1364</Words>
  <Application>Microsoft Macintosh PowerPoint</Application>
  <PresentationFormat>On-screen Show (16:9)</PresentationFormat>
  <Paragraphs>308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GA4 Analytics Portfolio</dc:title>
  <dc:subject>PptxGenJS Presentation</dc:subject>
  <dc:creator>PptxGenJS</dc:creator>
  <cp:lastModifiedBy>Ekta</cp:lastModifiedBy>
  <cp:revision>3</cp:revision>
  <dcterms:created xsi:type="dcterms:W3CDTF">2026-02-26T01:03:53Z</dcterms:created>
  <dcterms:modified xsi:type="dcterms:W3CDTF">2026-02-27T03:22:48Z</dcterms:modified>
</cp:coreProperties>
</file>